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rawings/drawing1.xml" ContentType="application/vnd.openxmlformats-officedocument.drawingml.chartshap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71" r:id="rId2"/>
    <p:sldId id="273" r:id="rId3"/>
    <p:sldId id="289" r:id="rId4"/>
    <p:sldId id="257" r:id="rId5"/>
    <p:sldId id="317" r:id="rId6"/>
    <p:sldId id="318" r:id="rId7"/>
    <p:sldId id="306" r:id="rId8"/>
    <p:sldId id="307" r:id="rId9"/>
    <p:sldId id="308" r:id="rId10"/>
    <p:sldId id="309" r:id="rId11"/>
    <p:sldId id="310" r:id="rId12"/>
    <p:sldId id="311" r:id="rId13"/>
    <p:sldId id="313" r:id="rId14"/>
    <p:sldId id="315" r:id="rId15"/>
    <p:sldId id="316" r:id="rId16"/>
    <p:sldId id="314" r:id="rId17"/>
    <p:sldId id="305" r:id="rId18"/>
    <p:sldId id="294" r:id="rId19"/>
    <p:sldId id="296" r:id="rId20"/>
    <p:sldId id="268" r:id="rId21"/>
    <p:sldId id="295" r:id="rId22"/>
    <p:sldId id="266" r:id="rId23"/>
    <p:sldId id="279" r:id="rId24"/>
    <p:sldId id="298" r:id="rId25"/>
    <p:sldId id="297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99FF"/>
    <a:srgbClr val="3333CC"/>
    <a:srgbClr val="0033CC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8200" autoAdjust="0"/>
  </p:normalViewPr>
  <p:slideViewPr>
    <p:cSldViewPr>
      <p:cViewPr>
        <p:scale>
          <a:sx n="86" d="100"/>
          <a:sy n="86" d="100"/>
        </p:scale>
        <p:origin x="-1080" y="-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oding\Experiments\OpencvProjects\MultipleHypothesis\ViewSynthesis\case_study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Coding\Experiments\OpencvProjects\MultipleHypothesis\ViewSynthesis\case_study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chart>
    <c:plotArea>
      <c:layout/>
      <c:barChart>
        <c:barDir val="col"/>
        <c:grouping val="clustered"/>
        <c:ser>
          <c:idx val="0"/>
          <c:order val="0"/>
          <c:dPt>
            <c:idx val="0"/>
            <c:spPr>
              <a:solidFill>
                <a:srgbClr val="C00000"/>
              </a:solidFill>
            </c:spPr>
          </c:dPt>
          <c:dPt>
            <c:idx val="1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3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6"/>
            <c:spPr>
              <a:solidFill>
                <a:schemeClr val="accent4">
                  <a:lumMod val="60000"/>
                  <a:lumOff val="40000"/>
                </a:schemeClr>
              </a:solidFill>
            </c:spPr>
          </c:dPt>
          <c:dPt>
            <c:idx val="9"/>
            <c:spPr>
              <a:solidFill>
                <a:srgbClr val="C00000"/>
              </a:solidFill>
            </c:spPr>
          </c:dPt>
          <c:dPt>
            <c:idx val="10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12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15"/>
            <c:spPr>
              <a:solidFill>
                <a:schemeClr val="accent4">
                  <a:lumMod val="60000"/>
                  <a:lumOff val="40000"/>
                </a:schemeClr>
              </a:solidFill>
            </c:spPr>
          </c:dPt>
          <c:dPt>
            <c:idx val="18"/>
            <c:spPr>
              <a:solidFill>
                <a:srgbClr val="C00000"/>
              </a:solidFill>
            </c:spPr>
          </c:dPt>
          <c:dPt>
            <c:idx val="19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21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24"/>
            <c:spPr>
              <a:solidFill>
                <a:schemeClr val="accent4">
                  <a:lumMod val="60000"/>
                  <a:lumOff val="40000"/>
                </a:schemeClr>
              </a:solidFill>
            </c:spPr>
          </c:dPt>
          <c:dPt>
            <c:idx val="27"/>
            <c:spPr>
              <a:solidFill>
                <a:srgbClr val="C00000"/>
              </a:solidFill>
            </c:spPr>
          </c:dPt>
          <c:dPt>
            <c:idx val="28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30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33"/>
            <c:spPr>
              <a:solidFill>
                <a:schemeClr val="accent4">
                  <a:lumMod val="60000"/>
                  <a:lumOff val="40000"/>
                </a:schemeClr>
              </a:solidFill>
            </c:spPr>
          </c:dPt>
          <c:cat>
            <c:strRef>
              <c:f>Sheet1!$A$2:$A$35</c:f>
              <c:strCache>
                <c:ptCount val="34"/>
                <c:pt idx="0">
                  <c:v>case 0</c:v>
                </c:pt>
                <c:pt idx="1">
                  <c:v>case 1</c:v>
                </c:pt>
                <c:pt idx="2">
                  <c:v>case 2</c:v>
                </c:pt>
                <c:pt idx="3">
                  <c:v>case 3</c:v>
                </c:pt>
                <c:pt idx="4">
                  <c:v>case 4</c:v>
                </c:pt>
                <c:pt idx="5">
                  <c:v>case 5</c:v>
                </c:pt>
                <c:pt idx="6">
                  <c:v>case 6</c:v>
                </c:pt>
                <c:pt idx="9">
                  <c:v>case 0</c:v>
                </c:pt>
                <c:pt idx="10">
                  <c:v>case 1</c:v>
                </c:pt>
                <c:pt idx="11">
                  <c:v>case 2</c:v>
                </c:pt>
                <c:pt idx="12">
                  <c:v>case 3</c:v>
                </c:pt>
                <c:pt idx="13">
                  <c:v>case 4</c:v>
                </c:pt>
                <c:pt idx="14">
                  <c:v>case 5</c:v>
                </c:pt>
                <c:pt idx="15">
                  <c:v>case 6</c:v>
                </c:pt>
                <c:pt idx="18">
                  <c:v>case 0</c:v>
                </c:pt>
                <c:pt idx="19">
                  <c:v>case 1</c:v>
                </c:pt>
                <c:pt idx="20">
                  <c:v>case 2</c:v>
                </c:pt>
                <c:pt idx="21">
                  <c:v>case 3</c:v>
                </c:pt>
                <c:pt idx="22">
                  <c:v>case 4</c:v>
                </c:pt>
                <c:pt idx="23">
                  <c:v>case 5</c:v>
                </c:pt>
                <c:pt idx="24">
                  <c:v>case 6</c:v>
                </c:pt>
                <c:pt idx="27">
                  <c:v>case 0</c:v>
                </c:pt>
                <c:pt idx="28">
                  <c:v>case 1</c:v>
                </c:pt>
                <c:pt idx="29">
                  <c:v>case 2</c:v>
                </c:pt>
                <c:pt idx="30">
                  <c:v>case 3</c:v>
                </c:pt>
                <c:pt idx="31">
                  <c:v>case 4</c:v>
                </c:pt>
                <c:pt idx="32">
                  <c:v>case 5</c:v>
                </c:pt>
                <c:pt idx="33">
                  <c:v>case 6</c:v>
                </c:pt>
              </c:strCache>
            </c:strRef>
          </c:cat>
          <c:val>
            <c:numRef>
              <c:f>Sheet1!$B$2:$B$35</c:f>
              <c:numCache>
                <c:formatCode>General</c:formatCode>
                <c:ptCount val="34"/>
                <c:pt idx="0">
                  <c:v>526</c:v>
                </c:pt>
                <c:pt idx="1">
                  <c:v>41545</c:v>
                </c:pt>
                <c:pt idx="2">
                  <c:v>156405</c:v>
                </c:pt>
                <c:pt idx="3">
                  <c:v>886118</c:v>
                </c:pt>
                <c:pt idx="4">
                  <c:v>0</c:v>
                </c:pt>
                <c:pt idx="5">
                  <c:v>0</c:v>
                </c:pt>
                <c:pt idx="6">
                  <c:v>144206</c:v>
                </c:pt>
                <c:pt idx="9">
                  <c:v>788</c:v>
                </c:pt>
                <c:pt idx="10">
                  <c:v>41762</c:v>
                </c:pt>
                <c:pt idx="11">
                  <c:v>161629</c:v>
                </c:pt>
                <c:pt idx="12">
                  <c:v>883282</c:v>
                </c:pt>
                <c:pt idx="13">
                  <c:v>0</c:v>
                </c:pt>
                <c:pt idx="14">
                  <c:v>0</c:v>
                </c:pt>
                <c:pt idx="15">
                  <c:v>141339</c:v>
                </c:pt>
                <c:pt idx="18">
                  <c:v>846</c:v>
                </c:pt>
                <c:pt idx="19">
                  <c:v>37872</c:v>
                </c:pt>
                <c:pt idx="20">
                  <c:v>169327</c:v>
                </c:pt>
                <c:pt idx="21">
                  <c:v>883397</c:v>
                </c:pt>
                <c:pt idx="22">
                  <c:v>0</c:v>
                </c:pt>
                <c:pt idx="23">
                  <c:v>0</c:v>
                </c:pt>
                <c:pt idx="24">
                  <c:v>137358</c:v>
                </c:pt>
                <c:pt idx="27">
                  <c:v>944</c:v>
                </c:pt>
                <c:pt idx="28">
                  <c:v>38868</c:v>
                </c:pt>
                <c:pt idx="29">
                  <c:v>166550</c:v>
                </c:pt>
                <c:pt idx="30">
                  <c:v>882092</c:v>
                </c:pt>
                <c:pt idx="31">
                  <c:v>0</c:v>
                </c:pt>
                <c:pt idx="32">
                  <c:v>0</c:v>
                </c:pt>
                <c:pt idx="33">
                  <c:v>140346</c:v>
                </c:pt>
              </c:numCache>
            </c:numRef>
          </c:val>
        </c:ser>
        <c:axId val="59428224"/>
        <c:axId val="69076096"/>
      </c:barChart>
      <c:catAx>
        <c:axId val="59428224"/>
        <c:scaling>
          <c:orientation val="minMax"/>
        </c:scaling>
        <c:axPos val="b"/>
        <c:tickLblPos val="nextTo"/>
        <c:txPr>
          <a:bodyPr rot="-3060000"/>
          <a:lstStyle/>
          <a:p>
            <a:pPr>
              <a:defRPr sz="1050" b="1"/>
            </a:pPr>
            <a:endParaRPr lang="en-US"/>
          </a:p>
        </c:txPr>
        <c:crossAx val="69076096"/>
        <c:crosses val="autoZero"/>
        <c:auto val="1"/>
        <c:lblAlgn val="ctr"/>
        <c:lblOffset val="100"/>
      </c:catAx>
      <c:valAx>
        <c:axId val="69076096"/>
        <c:scaling>
          <c:logBase val="10"/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 dirty="0" smtClean="0"/>
                  <a:t>Number of Pixels</a:t>
                </a:r>
              </a:p>
              <a:p>
                <a:pPr>
                  <a:defRPr sz="1400"/>
                </a:pPr>
                <a:r>
                  <a:rPr lang="en-US" sz="1400" dirty="0" smtClean="0"/>
                  <a:t>(log</a:t>
                </a:r>
                <a:r>
                  <a:rPr lang="en-US" sz="1400" baseline="0" dirty="0" smtClean="0"/>
                  <a:t> scale</a:t>
                </a:r>
                <a:r>
                  <a:rPr lang="en-US" sz="1400" dirty="0" smtClean="0"/>
                  <a:t>)</a:t>
                </a:r>
                <a:endParaRPr lang="en-US" sz="1400" dirty="0"/>
              </a:p>
            </c:rich>
          </c:tx>
          <c:layout/>
        </c:title>
        <c:numFmt formatCode="General" sourceLinked="1"/>
        <c:tickLblPos val="nextTo"/>
        <c:txPr>
          <a:bodyPr/>
          <a:lstStyle/>
          <a:p>
            <a:pPr>
              <a:defRPr sz="1050" b="1"/>
            </a:pPr>
            <a:endParaRPr lang="en-US"/>
          </a:p>
        </c:txPr>
        <c:crossAx val="59428224"/>
        <c:crosses val="autoZero"/>
        <c:crossBetween val="between"/>
      </c:valAx>
    </c:plotArea>
    <c:plotVisOnly val="1"/>
  </c:chart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chart>
    <c:plotArea>
      <c:layout/>
      <c:barChart>
        <c:barDir val="col"/>
        <c:grouping val="clustered"/>
        <c:ser>
          <c:idx val="0"/>
          <c:order val="0"/>
          <c:dPt>
            <c:idx val="0"/>
            <c:spPr>
              <a:solidFill>
                <a:srgbClr val="C00000"/>
              </a:solidFill>
            </c:spPr>
          </c:dPt>
          <c:dPt>
            <c:idx val="1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3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4"/>
            <c:spPr>
              <a:solidFill>
                <a:schemeClr val="tx1"/>
              </a:solidFill>
            </c:spPr>
          </c:dPt>
          <c:dPt>
            <c:idx val="5"/>
            <c:spPr>
              <a:solidFill>
                <a:srgbClr val="7030A0"/>
              </a:solidFill>
            </c:spPr>
          </c:dPt>
          <c:dPt>
            <c:idx val="6"/>
            <c:spPr>
              <a:solidFill>
                <a:schemeClr val="accent4">
                  <a:lumMod val="60000"/>
                  <a:lumOff val="40000"/>
                </a:schemeClr>
              </a:solidFill>
            </c:spPr>
          </c:dPt>
          <c:dPt>
            <c:idx val="9"/>
            <c:spPr>
              <a:solidFill>
                <a:srgbClr val="C00000"/>
              </a:solidFill>
            </c:spPr>
          </c:dPt>
          <c:dPt>
            <c:idx val="10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12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13"/>
            <c:spPr>
              <a:solidFill>
                <a:schemeClr val="tx1"/>
              </a:solidFill>
            </c:spPr>
          </c:dPt>
          <c:dPt>
            <c:idx val="14"/>
            <c:spPr>
              <a:solidFill>
                <a:srgbClr val="7030A0"/>
              </a:solidFill>
            </c:spPr>
          </c:dPt>
          <c:dPt>
            <c:idx val="15"/>
            <c:spPr>
              <a:solidFill>
                <a:schemeClr val="accent4">
                  <a:lumMod val="60000"/>
                  <a:lumOff val="40000"/>
                </a:schemeClr>
              </a:solidFill>
            </c:spPr>
          </c:dPt>
          <c:dPt>
            <c:idx val="19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21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22"/>
            <c:spPr>
              <a:solidFill>
                <a:schemeClr val="tx1"/>
              </a:solidFill>
            </c:spPr>
          </c:dPt>
          <c:dPt>
            <c:idx val="23"/>
            <c:spPr>
              <a:solidFill>
                <a:srgbClr val="7030A0"/>
              </a:solidFill>
            </c:spPr>
          </c:dPt>
          <c:dPt>
            <c:idx val="24"/>
            <c:spPr>
              <a:solidFill>
                <a:schemeClr val="accent4">
                  <a:lumMod val="60000"/>
                  <a:lumOff val="40000"/>
                </a:schemeClr>
              </a:solidFill>
            </c:spPr>
          </c:dPt>
          <c:dPt>
            <c:idx val="28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30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31"/>
            <c:spPr>
              <a:solidFill>
                <a:schemeClr val="tx1"/>
              </a:solidFill>
            </c:spPr>
          </c:dPt>
          <c:dPt>
            <c:idx val="32"/>
            <c:spPr>
              <a:solidFill>
                <a:srgbClr val="7030A0"/>
              </a:solidFill>
            </c:spPr>
          </c:dPt>
          <c:dPt>
            <c:idx val="33"/>
            <c:spPr>
              <a:solidFill>
                <a:schemeClr val="accent4">
                  <a:lumMod val="60000"/>
                  <a:lumOff val="40000"/>
                </a:schemeClr>
              </a:solidFill>
            </c:spPr>
          </c:dPt>
          <c:cat>
            <c:strRef>
              <c:f>Sheet1!$A$1:$A$34</c:f>
              <c:strCache>
                <c:ptCount val="34"/>
                <c:pt idx="0">
                  <c:v>case 0</c:v>
                </c:pt>
                <c:pt idx="1">
                  <c:v>case 1</c:v>
                </c:pt>
                <c:pt idx="2">
                  <c:v>case 2</c:v>
                </c:pt>
                <c:pt idx="3">
                  <c:v>case 3</c:v>
                </c:pt>
                <c:pt idx="4">
                  <c:v>case 4</c:v>
                </c:pt>
                <c:pt idx="5">
                  <c:v>case 5</c:v>
                </c:pt>
                <c:pt idx="6">
                  <c:v>case 6</c:v>
                </c:pt>
                <c:pt idx="9">
                  <c:v>case 0</c:v>
                </c:pt>
                <c:pt idx="10">
                  <c:v>case 1</c:v>
                </c:pt>
                <c:pt idx="11">
                  <c:v>case 2</c:v>
                </c:pt>
                <c:pt idx="12">
                  <c:v>case 3</c:v>
                </c:pt>
                <c:pt idx="13">
                  <c:v>case 4</c:v>
                </c:pt>
                <c:pt idx="14">
                  <c:v>case 5</c:v>
                </c:pt>
                <c:pt idx="15">
                  <c:v>case 6</c:v>
                </c:pt>
                <c:pt idx="18">
                  <c:v>case 0</c:v>
                </c:pt>
                <c:pt idx="19">
                  <c:v>case 1</c:v>
                </c:pt>
                <c:pt idx="20">
                  <c:v>case 2</c:v>
                </c:pt>
                <c:pt idx="21">
                  <c:v>case 3</c:v>
                </c:pt>
                <c:pt idx="22">
                  <c:v>case 4</c:v>
                </c:pt>
                <c:pt idx="23">
                  <c:v>case 5</c:v>
                </c:pt>
                <c:pt idx="24">
                  <c:v>case 6</c:v>
                </c:pt>
                <c:pt idx="27">
                  <c:v>case 0</c:v>
                </c:pt>
                <c:pt idx="28">
                  <c:v>case 1</c:v>
                </c:pt>
                <c:pt idx="29">
                  <c:v>case 2</c:v>
                </c:pt>
                <c:pt idx="30">
                  <c:v>case 3</c:v>
                </c:pt>
                <c:pt idx="31">
                  <c:v>case 4</c:v>
                </c:pt>
                <c:pt idx="32">
                  <c:v>case 5</c:v>
                </c:pt>
                <c:pt idx="33">
                  <c:v>case 6</c:v>
                </c:pt>
              </c:strCache>
            </c:strRef>
          </c:cat>
          <c:val>
            <c:numRef>
              <c:f>Sheet1!$B$1:$B$34</c:f>
              <c:numCache>
                <c:formatCode>General</c:formatCode>
                <c:ptCount val="34"/>
                <c:pt idx="0">
                  <c:v>32</c:v>
                </c:pt>
                <c:pt idx="1">
                  <c:v>7550</c:v>
                </c:pt>
                <c:pt idx="2">
                  <c:v>141209</c:v>
                </c:pt>
                <c:pt idx="3">
                  <c:v>854709</c:v>
                </c:pt>
                <c:pt idx="4">
                  <c:v>3747</c:v>
                </c:pt>
                <c:pt idx="5">
                  <c:v>2361</c:v>
                </c:pt>
                <c:pt idx="6">
                  <c:v>219192</c:v>
                </c:pt>
                <c:pt idx="9">
                  <c:v>8</c:v>
                </c:pt>
                <c:pt idx="10">
                  <c:v>9046</c:v>
                </c:pt>
                <c:pt idx="11">
                  <c:v>142030</c:v>
                </c:pt>
                <c:pt idx="12">
                  <c:v>851377</c:v>
                </c:pt>
                <c:pt idx="13">
                  <c:v>3779</c:v>
                </c:pt>
                <c:pt idx="14">
                  <c:v>2341</c:v>
                </c:pt>
                <c:pt idx="15">
                  <c:v>220219</c:v>
                </c:pt>
                <c:pt idx="18">
                  <c:v>0</c:v>
                </c:pt>
                <c:pt idx="19">
                  <c:v>7413</c:v>
                </c:pt>
                <c:pt idx="20">
                  <c:v>146815</c:v>
                </c:pt>
                <c:pt idx="21">
                  <c:v>840676</c:v>
                </c:pt>
                <c:pt idx="22">
                  <c:v>3994</c:v>
                </c:pt>
                <c:pt idx="23">
                  <c:v>2389</c:v>
                </c:pt>
                <c:pt idx="24">
                  <c:v>227513</c:v>
                </c:pt>
                <c:pt idx="27">
                  <c:v>0</c:v>
                </c:pt>
                <c:pt idx="28">
                  <c:v>8234</c:v>
                </c:pt>
                <c:pt idx="29">
                  <c:v>146387</c:v>
                </c:pt>
                <c:pt idx="30">
                  <c:v>839529</c:v>
                </c:pt>
                <c:pt idx="31">
                  <c:v>3519</c:v>
                </c:pt>
                <c:pt idx="32">
                  <c:v>2364</c:v>
                </c:pt>
                <c:pt idx="33">
                  <c:v>228767</c:v>
                </c:pt>
              </c:numCache>
            </c:numRef>
          </c:val>
        </c:ser>
        <c:axId val="69134208"/>
        <c:axId val="69135744"/>
      </c:barChart>
      <c:catAx>
        <c:axId val="69134208"/>
        <c:scaling>
          <c:orientation val="minMax"/>
        </c:scaling>
        <c:axPos val="b"/>
        <c:tickLblPos val="nextTo"/>
        <c:txPr>
          <a:bodyPr rot="-3480000"/>
          <a:lstStyle/>
          <a:p>
            <a:pPr>
              <a:defRPr sz="1100" b="1"/>
            </a:pPr>
            <a:endParaRPr lang="en-US"/>
          </a:p>
        </c:txPr>
        <c:crossAx val="69135744"/>
        <c:crosses val="autoZero"/>
        <c:auto val="1"/>
        <c:lblAlgn val="ctr"/>
        <c:lblOffset val="100"/>
      </c:catAx>
      <c:valAx>
        <c:axId val="69135744"/>
        <c:scaling>
          <c:logBase val="10"/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 dirty="0" smtClean="0"/>
                  <a:t>Number of Pixels</a:t>
                </a:r>
              </a:p>
              <a:p>
                <a:pPr>
                  <a:defRPr sz="1400"/>
                </a:pPr>
                <a:r>
                  <a:rPr lang="en-US" sz="1400" dirty="0" smtClean="0"/>
                  <a:t>(log scale)</a:t>
                </a:r>
                <a:endParaRPr lang="en-US" sz="1400" dirty="0"/>
              </a:p>
            </c:rich>
          </c:tx>
          <c:layout/>
        </c:title>
        <c:numFmt formatCode="General" sourceLinked="1"/>
        <c:tickLblPos val="nextTo"/>
        <c:txPr>
          <a:bodyPr/>
          <a:lstStyle/>
          <a:p>
            <a:pPr>
              <a:defRPr sz="1050" b="1"/>
            </a:pPr>
            <a:endParaRPr lang="en-US"/>
          </a:p>
        </c:txPr>
        <c:crossAx val="69134208"/>
        <c:crosses val="autoZero"/>
        <c:crossBetween val="between"/>
      </c:valAx>
    </c:plotArea>
    <c:plotVisOnly val="1"/>
  </c:chart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plotArea>
      <c:layout/>
      <c:barChart>
        <c:barDir val="col"/>
        <c:grouping val="clustered"/>
        <c:ser>
          <c:idx val="0"/>
          <c:order val="0"/>
          <c:dPt>
            <c:idx val="1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3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4"/>
            <c:spPr>
              <a:solidFill>
                <a:schemeClr val="tx1"/>
              </a:solidFill>
            </c:spPr>
          </c:dPt>
          <c:dPt>
            <c:idx val="5"/>
            <c:spPr>
              <a:solidFill>
                <a:schemeClr val="accent4"/>
              </a:solidFill>
            </c:spPr>
          </c:dPt>
          <c:dPt>
            <c:idx val="6"/>
            <c:spPr>
              <a:solidFill>
                <a:schemeClr val="accent4">
                  <a:lumMod val="40000"/>
                  <a:lumOff val="60000"/>
                </a:schemeClr>
              </a:solidFill>
            </c:spPr>
          </c:dPt>
          <c:dPt>
            <c:idx val="10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12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13"/>
            <c:spPr>
              <a:solidFill>
                <a:schemeClr val="tx1"/>
              </a:solidFill>
            </c:spPr>
          </c:dPt>
          <c:dPt>
            <c:idx val="14"/>
            <c:spPr>
              <a:solidFill>
                <a:schemeClr val="accent4"/>
              </a:solidFill>
            </c:spPr>
          </c:dPt>
          <c:dPt>
            <c:idx val="15"/>
            <c:spPr>
              <a:solidFill>
                <a:schemeClr val="accent4">
                  <a:lumMod val="40000"/>
                  <a:lumOff val="60000"/>
                </a:schemeClr>
              </a:solidFill>
            </c:spPr>
          </c:dPt>
          <c:dPt>
            <c:idx val="19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21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22"/>
            <c:spPr>
              <a:solidFill>
                <a:schemeClr val="tx1"/>
              </a:solidFill>
            </c:spPr>
          </c:dPt>
          <c:dPt>
            <c:idx val="23"/>
            <c:spPr>
              <a:solidFill>
                <a:schemeClr val="accent4"/>
              </a:solidFill>
            </c:spPr>
          </c:dPt>
          <c:dPt>
            <c:idx val="24"/>
            <c:spPr>
              <a:solidFill>
                <a:schemeClr val="accent4">
                  <a:lumMod val="40000"/>
                  <a:lumOff val="60000"/>
                </a:schemeClr>
              </a:solidFill>
            </c:spPr>
          </c:dPt>
          <c:dPt>
            <c:idx val="28"/>
            <c:spPr>
              <a:solidFill>
                <a:schemeClr val="accent3">
                  <a:lumMod val="75000"/>
                </a:schemeClr>
              </a:solidFill>
            </c:spPr>
          </c:dPt>
          <c:dPt>
            <c:idx val="30"/>
            <c:spPr>
              <a:solidFill>
                <a:schemeClr val="accent6">
                  <a:lumMod val="75000"/>
                </a:schemeClr>
              </a:solidFill>
            </c:spPr>
          </c:dPt>
          <c:dPt>
            <c:idx val="31"/>
            <c:spPr>
              <a:solidFill>
                <a:schemeClr val="tx1"/>
              </a:solidFill>
            </c:spPr>
          </c:dPt>
          <c:dPt>
            <c:idx val="32"/>
            <c:spPr>
              <a:solidFill>
                <a:schemeClr val="accent4"/>
              </a:solidFill>
            </c:spPr>
          </c:dPt>
          <c:dPt>
            <c:idx val="33"/>
            <c:spPr>
              <a:solidFill>
                <a:schemeClr val="accent4">
                  <a:lumMod val="40000"/>
                  <a:lumOff val="60000"/>
                </a:schemeClr>
              </a:solidFill>
            </c:spPr>
          </c:dPt>
          <c:cat>
            <c:strRef>
              <c:f>Sheet1!$A$2:$A$35</c:f>
              <c:strCache>
                <c:ptCount val="34"/>
                <c:pt idx="0">
                  <c:v>case 0</c:v>
                </c:pt>
                <c:pt idx="1">
                  <c:v>case 1</c:v>
                </c:pt>
                <c:pt idx="2">
                  <c:v>case 2</c:v>
                </c:pt>
                <c:pt idx="3">
                  <c:v>case 3</c:v>
                </c:pt>
                <c:pt idx="4">
                  <c:v>case 4</c:v>
                </c:pt>
                <c:pt idx="5">
                  <c:v>case 5</c:v>
                </c:pt>
                <c:pt idx="6">
                  <c:v>case 6</c:v>
                </c:pt>
                <c:pt idx="9">
                  <c:v>case 0</c:v>
                </c:pt>
                <c:pt idx="10">
                  <c:v>case 1</c:v>
                </c:pt>
                <c:pt idx="11">
                  <c:v>case 2</c:v>
                </c:pt>
                <c:pt idx="12">
                  <c:v>case 3</c:v>
                </c:pt>
                <c:pt idx="13">
                  <c:v>case 4</c:v>
                </c:pt>
                <c:pt idx="14">
                  <c:v>case 5</c:v>
                </c:pt>
                <c:pt idx="15">
                  <c:v>case 6</c:v>
                </c:pt>
                <c:pt idx="18">
                  <c:v>case 0</c:v>
                </c:pt>
                <c:pt idx="19">
                  <c:v>case 1</c:v>
                </c:pt>
                <c:pt idx="20">
                  <c:v>case 2</c:v>
                </c:pt>
                <c:pt idx="21">
                  <c:v>case 3</c:v>
                </c:pt>
                <c:pt idx="22">
                  <c:v>case 4</c:v>
                </c:pt>
                <c:pt idx="23">
                  <c:v>case 5</c:v>
                </c:pt>
                <c:pt idx="24">
                  <c:v>case 6</c:v>
                </c:pt>
                <c:pt idx="27">
                  <c:v>case 0</c:v>
                </c:pt>
                <c:pt idx="28">
                  <c:v>case 1</c:v>
                </c:pt>
                <c:pt idx="29">
                  <c:v>case 2</c:v>
                </c:pt>
                <c:pt idx="30">
                  <c:v>case 3</c:v>
                </c:pt>
                <c:pt idx="31">
                  <c:v>case 4</c:v>
                </c:pt>
                <c:pt idx="32">
                  <c:v>case 5</c:v>
                </c:pt>
                <c:pt idx="33">
                  <c:v>case 6</c:v>
                </c:pt>
              </c:strCache>
            </c:strRef>
          </c:cat>
          <c:val>
            <c:numRef>
              <c:f>Sheet1!$D$2:$D$35</c:f>
              <c:numCache>
                <c:formatCode>General</c:formatCode>
                <c:ptCount val="34"/>
                <c:pt idx="0">
                  <c:v>0</c:v>
                </c:pt>
                <c:pt idx="1">
                  <c:v>242</c:v>
                </c:pt>
                <c:pt idx="2">
                  <c:v>4333</c:v>
                </c:pt>
                <c:pt idx="3">
                  <c:v>18789</c:v>
                </c:pt>
                <c:pt idx="4">
                  <c:v>10442</c:v>
                </c:pt>
                <c:pt idx="5">
                  <c:v>17641</c:v>
                </c:pt>
                <c:pt idx="6">
                  <c:v>1177353</c:v>
                </c:pt>
                <c:pt idx="9">
                  <c:v>0</c:v>
                </c:pt>
                <c:pt idx="10">
                  <c:v>482</c:v>
                </c:pt>
                <c:pt idx="11">
                  <c:v>4288</c:v>
                </c:pt>
                <c:pt idx="12">
                  <c:v>21436</c:v>
                </c:pt>
                <c:pt idx="13">
                  <c:v>11284</c:v>
                </c:pt>
                <c:pt idx="14">
                  <c:v>15789</c:v>
                </c:pt>
                <c:pt idx="15">
                  <c:v>1175521</c:v>
                </c:pt>
                <c:pt idx="18">
                  <c:v>0</c:v>
                </c:pt>
                <c:pt idx="19">
                  <c:v>479</c:v>
                </c:pt>
                <c:pt idx="20">
                  <c:v>4284</c:v>
                </c:pt>
                <c:pt idx="21">
                  <c:v>21463</c:v>
                </c:pt>
                <c:pt idx="22">
                  <c:v>12324</c:v>
                </c:pt>
                <c:pt idx="23">
                  <c:v>12702</c:v>
                </c:pt>
                <c:pt idx="24">
                  <c:v>1177548</c:v>
                </c:pt>
                <c:pt idx="27">
                  <c:v>0</c:v>
                </c:pt>
                <c:pt idx="28">
                  <c:v>771</c:v>
                </c:pt>
                <c:pt idx="29">
                  <c:v>4685</c:v>
                </c:pt>
                <c:pt idx="30">
                  <c:v>24153</c:v>
                </c:pt>
                <c:pt idx="31">
                  <c:v>10752</c:v>
                </c:pt>
                <c:pt idx="32">
                  <c:v>14338</c:v>
                </c:pt>
                <c:pt idx="33">
                  <c:v>1174101</c:v>
                </c:pt>
              </c:numCache>
            </c:numRef>
          </c:val>
        </c:ser>
        <c:axId val="69209472"/>
        <c:axId val="69211264"/>
      </c:barChart>
      <c:catAx>
        <c:axId val="69209472"/>
        <c:scaling>
          <c:orientation val="minMax"/>
        </c:scaling>
        <c:axPos val="b"/>
        <c:tickLblPos val="nextTo"/>
        <c:txPr>
          <a:bodyPr rot="-3000000"/>
          <a:lstStyle/>
          <a:p>
            <a:pPr>
              <a:defRPr sz="1100" b="1"/>
            </a:pPr>
            <a:endParaRPr lang="en-US"/>
          </a:p>
        </c:txPr>
        <c:crossAx val="69211264"/>
        <c:crosses val="autoZero"/>
        <c:auto val="1"/>
        <c:lblAlgn val="ctr"/>
        <c:lblOffset val="100"/>
      </c:catAx>
      <c:valAx>
        <c:axId val="69211264"/>
        <c:scaling>
          <c:logBase val="10"/>
          <c:orientation val="minMax"/>
        </c:scaling>
        <c:axPos val="l"/>
        <c:majorGridlines/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n-US" sz="1400" dirty="0" smtClean="0"/>
                  <a:t>Number of Pixels</a:t>
                </a:r>
              </a:p>
              <a:p>
                <a:pPr>
                  <a:defRPr sz="1400"/>
                </a:pPr>
                <a:r>
                  <a:rPr lang="en-US" sz="1400" dirty="0" smtClean="0"/>
                  <a:t>(log scale)</a:t>
                </a:r>
                <a:endParaRPr lang="en-US" sz="1400" dirty="0"/>
              </a:p>
            </c:rich>
          </c:tx>
          <c:layout/>
        </c:title>
        <c:numFmt formatCode="General" sourceLinked="1"/>
        <c:tickLblPos val="nextTo"/>
        <c:txPr>
          <a:bodyPr/>
          <a:lstStyle/>
          <a:p>
            <a:pPr>
              <a:defRPr sz="1050" b="1"/>
            </a:pPr>
            <a:endParaRPr lang="en-US"/>
          </a:p>
        </c:txPr>
        <c:crossAx val="69209472"/>
        <c:crosses val="autoZero"/>
        <c:crossBetween val="between"/>
      </c:valAx>
    </c:plotArea>
    <c:plotVisOnly val="1"/>
  </c:chart>
  <c:externalData r:id="rId1"/>
  <c:userShapes r:id="rId2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Threshold=0</c:v>
                </c:pt>
              </c:strCache>
            </c:strRef>
          </c:tx>
          <c:cat>
            <c:strRef>
              <c:f>Sheet1!$A$2:$A$8</c:f>
              <c:strCache>
                <c:ptCount val="7"/>
                <c:pt idx="0">
                  <c:v>case 0</c:v>
                </c:pt>
                <c:pt idx="1">
                  <c:v>case 1</c:v>
                </c:pt>
                <c:pt idx="2">
                  <c:v>case 2</c:v>
                </c:pt>
                <c:pt idx="3">
                  <c:v>case 3</c:v>
                </c:pt>
                <c:pt idx="4">
                  <c:v>case 4</c:v>
                </c:pt>
                <c:pt idx="5">
                  <c:v>case 5</c:v>
                </c:pt>
                <c:pt idx="6">
                  <c:v>case 6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526</c:v>
                </c:pt>
                <c:pt idx="1">
                  <c:v>41545</c:v>
                </c:pt>
                <c:pt idx="2">
                  <c:v>156405</c:v>
                </c:pt>
                <c:pt idx="3">
                  <c:v>886118</c:v>
                </c:pt>
                <c:pt idx="4">
                  <c:v>0</c:v>
                </c:pt>
                <c:pt idx="5">
                  <c:v>0</c:v>
                </c:pt>
                <c:pt idx="6">
                  <c:v>144206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Threshold≤6</c:v>
                </c:pt>
              </c:strCache>
            </c:strRef>
          </c:tx>
          <c:cat>
            <c:strRef>
              <c:f>Sheet1!$A$2:$A$8</c:f>
              <c:strCache>
                <c:ptCount val="7"/>
                <c:pt idx="0">
                  <c:v>case 0</c:v>
                </c:pt>
                <c:pt idx="1">
                  <c:v>case 1</c:v>
                </c:pt>
                <c:pt idx="2">
                  <c:v>case 2</c:v>
                </c:pt>
                <c:pt idx="3">
                  <c:v>case 3</c:v>
                </c:pt>
                <c:pt idx="4">
                  <c:v>case 4</c:v>
                </c:pt>
                <c:pt idx="5">
                  <c:v>case 5</c:v>
                </c:pt>
                <c:pt idx="6">
                  <c:v>case 6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32</c:v>
                </c:pt>
                <c:pt idx="1">
                  <c:v>7550</c:v>
                </c:pt>
                <c:pt idx="2">
                  <c:v>141209</c:v>
                </c:pt>
                <c:pt idx="3">
                  <c:v>854709</c:v>
                </c:pt>
                <c:pt idx="4">
                  <c:v>3747</c:v>
                </c:pt>
                <c:pt idx="5">
                  <c:v>2361</c:v>
                </c:pt>
                <c:pt idx="6">
                  <c:v>219192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Threshold≤7</c:v>
                </c:pt>
              </c:strCache>
            </c:strRef>
          </c:tx>
          <c:cat>
            <c:strRef>
              <c:f>Sheet1!$A$2:$A$8</c:f>
              <c:strCache>
                <c:ptCount val="7"/>
                <c:pt idx="0">
                  <c:v>case 0</c:v>
                </c:pt>
                <c:pt idx="1">
                  <c:v>case 1</c:v>
                </c:pt>
                <c:pt idx="2">
                  <c:v>case 2</c:v>
                </c:pt>
                <c:pt idx="3">
                  <c:v>case 3</c:v>
                </c:pt>
                <c:pt idx="4">
                  <c:v>case 4</c:v>
                </c:pt>
                <c:pt idx="5">
                  <c:v>case 5</c:v>
                </c:pt>
                <c:pt idx="6">
                  <c:v>case 6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0</c:v>
                </c:pt>
                <c:pt idx="1">
                  <c:v>242</c:v>
                </c:pt>
                <c:pt idx="2">
                  <c:v>4333</c:v>
                </c:pt>
                <c:pt idx="3">
                  <c:v>18789</c:v>
                </c:pt>
                <c:pt idx="4">
                  <c:v>10442</c:v>
                </c:pt>
                <c:pt idx="5">
                  <c:v>17641</c:v>
                </c:pt>
                <c:pt idx="6">
                  <c:v>1177353</c:v>
                </c:pt>
              </c:numCache>
            </c:numRef>
          </c:val>
        </c:ser>
        <c:axId val="69237376"/>
        <c:axId val="69255552"/>
      </c:barChart>
      <c:catAx>
        <c:axId val="69237376"/>
        <c:scaling>
          <c:orientation val="minMax"/>
        </c:scaling>
        <c:axPos val="b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69255552"/>
        <c:crosses val="autoZero"/>
        <c:auto val="1"/>
        <c:lblAlgn val="ctr"/>
        <c:lblOffset val="100"/>
      </c:catAx>
      <c:valAx>
        <c:axId val="69255552"/>
        <c:scaling>
          <c:logBase val="10"/>
          <c:orientation val="minMax"/>
        </c:scaling>
        <c:axPos val="l"/>
        <c:majorGridlines/>
        <c:numFmt formatCode="General" sourceLinked="1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69237376"/>
        <c:crosses val="autoZero"/>
        <c:crossBetween val="between"/>
      </c:valAx>
    </c:plotArea>
    <c:legend>
      <c:legendPos val="r"/>
      <c:layout/>
      <c:txPr>
        <a:bodyPr/>
        <a:lstStyle/>
        <a:p>
          <a:pPr>
            <a:defRPr sz="1400"/>
          </a:pPr>
          <a:endParaRPr lang="en-US"/>
        </a:p>
      </c:txPr>
    </c:legend>
    <c:plotVisOnly val="1"/>
  </c:chart>
  <c:txPr>
    <a:bodyPr/>
    <a:lstStyle/>
    <a:p>
      <a:pPr>
        <a:defRPr sz="1050" b="1"/>
      </a:pPr>
      <a:endParaRPr lang="en-US"/>
    </a:p>
  </c:txPr>
  <c:externalData r:id="rId1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0.21333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0" y="0"/>
          <a:ext cx="7786682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400" b="1" dirty="0" smtClean="0"/>
            <a:t>                                 </a:t>
          </a:r>
        </a:p>
        <a:p xmlns:a="http://schemas.openxmlformats.org/drawingml/2006/main">
          <a:r>
            <a:rPr lang="en-US" sz="1400" b="1" dirty="0"/>
            <a:t> </a:t>
          </a:r>
          <a:r>
            <a:rPr lang="en-US" sz="1400" b="1" dirty="0" smtClean="0"/>
            <a:t>                                   Frame 1                          Frame 2                                 Frame 3                             Frame 4</a:t>
          </a:r>
          <a:endParaRPr lang="en-US" sz="1400" b="1" dirty="0"/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4C9FA-1A98-4DFE-98E8-E41F0E6AB13C}" type="datetimeFigureOut">
              <a:rPr lang="en-US" smtClean="0"/>
              <a:pPr/>
              <a:t>1/14/2010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478114-2AA8-47A7-A145-2B264AB43D2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C2C6F3-591A-4DB4-8DD3-558F0684632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11" Type="http://schemas.openxmlformats.org/officeDocument/2006/relationships/image" Target="../media/image21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jpeg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20.png"/><Relationship Id="rId4" Type="http://schemas.openxmlformats.org/officeDocument/2006/relationships/image" Target="../media/image12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0" y="857232"/>
            <a:ext cx="9144000" cy="1071570"/>
          </a:xfrm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pPr lvl="1" algn="ctr"/>
            <a:r>
              <a:rPr lang="en-US" sz="4400" b="1" dirty="0" smtClean="0">
                <a:solidFill>
                  <a:srgbClr val="0070C0"/>
                </a:solidFill>
                <a:latin typeface="+mj-lt"/>
              </a:rPr>
              <a:t>Multiple Hypothesis Algorithm</a:t>
            </a:r>
            <a:endParaRPr lang="sv-SE" sz="4400" b="1" dirty="0">
              <a:solidFill>
                <a:schemeClr val="accent2">
                  <a:lumMod val="75000"/>
                </a:schemeClr>
              </a:solidFill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42910" y="4786322"/>
            <a:ext cx="8001056" cy="1428760"/>
            <a:chOff x="714348" y="5000636"/>
            <a:chExt cx="8001056" cy="1428760"/>
          </a:xfrm>
        </p:grpSpPr>
        <p:pic>
          <p:nvPicPr>
            <p:cNvPr id="7" name="Content Placeholder 3" descr="kth_logo.jp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500958" y="5114936"/>
              <a:ext cx="1214446" cy="1214446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714348" y="5000636"/>
              <a:ext cx="5857916" cy="14287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342900" lvl="0" indent="-342900">
                <a:defRPr/>
              </a:pPr>
              <a:r>
                <a:rPr lang="en-US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Pravin Kumar Rana</a:t>
              </a:r>
            </a:p>
            <a:p>
              <a:pPr marL="342900" lvl="0" indent="-342900">
                <a:defRPr/>
              </a:pPr>
              <a:r>
                <a:rPr lang="sv-SE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Sound and </a:t>
              </a:r>
              <a:r>
                <a:rPr lang="en-US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Image</a:t>
              </a:r>
              <a:r>
                <a:rPr lang="sv-SE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Processing Lab.(SIP)</a:t>
              </a:r>
              <a:endParaRPr 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342900" lvl="0" indent="-342900">
                <a:defRPr/>
              </a:pPr>
              <a:r>
                <a:rPr lang="en-US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KTH - Royal Institute of Technology</a:t>
              </a:r>
            </a:p>
            <a:p>
              <a:pPr marL="342900" lvl="0" indent="-342900">
                <a:defRPr/>
              </a:pPr>
              <a:r>
                <a:rPr lang="en-US" sz="20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SE-10044 Stockholm, Sweden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The Case “2” 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26" name="Curved Connector 25"/>
          <p:cNvCxnSpPr/>
          <p:nvPr/>
        </p:nvCxnSpPr>
        <p:spPr>
          <a:xfrm rot="16200000" flipH="1">
            <a:off x="1999438" y="4072736"/>
            <a:ext cx="1588" cy="2428892"/>
          </a:xfrm>
          <a:prstGeom prst="curvedConnector3">
            <a:avLst>
              <a:gd name="adj1" fmla="val 33820728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Curved Connector 16"/>
          <p:cNvCxnSpPr/>
          <p:nvPr/>
        </p:nvCxnSpPr>
        <p:spPr>
          <a:xfrm rot="16200000" flipH="1">
            <a:off x="7071536" y="4001298"/>
            <a:ext cx="1588" cy="2428892"/>
          </a:xfrm>
          <a:prstGeom prst="curvedConnector3">
            <a:avLst>
              <a:gd name="adj1" fmla="val 33820728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“2” 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26" name="Curved Connector 25"/>
          <p:cNvCxnSpPr/>
          <p:nvPr/>
        </p:nvCxnSpPr>
        <p:spPr>
          <a:xfrm rot="16200000" flipH="1">
            <a:off x="5821371" y="2465382"/>
            <a:ext cx="1588" cy="4786346"/>
          </a:xfrm>
          <a:prstGeom prst="curvedConnector3">
            <a:avLst>
              <a:gd name="adj1" fmla="val 33126962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Curved Connector 16"/>
          <p:cNvCxnSpPr/>
          <p:nvPr/>
        </p:nvCxnSpPr>
        <p:spPr>
          <a:xfrm rot="5400000" flipH="1" flipV="1">
            <a:off x="3464711" y="2463793"/>
            <a:ext cx="1588" cy="4786346"/>
          </a:xfrm>
          <a:prstGeom prst="curvedConnector3">
            <a:avLst>
              <a:gd name="adj1" fmla="val -27229983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“3” : Three Hypothesis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26" name="Curved Connector 25"/>
          <p:cNvCxnSpPr/>
          <p:nvPr/>
        </p:nvCxnSpPr>
        <p:spPr>
          <a:xfrm rot="16200000" flipH="1">
            <a:off x="5321306" y="2608257"/>
            <a:ext cx="1588" cy="4786346"/>
          </a:xfrm>
          <a:prstGeom prst="curvedConnector3">
            <a:avLst>
              <a:gd name="adj1" fmla="val 33126962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Curved Connector 16"/>
          <p:cNvCxnSpPr/>
          <p:nvPr/>
        </p:nvCxnSpPr>
        <p:spPr>
          <a:xfrm rot="16200000" flipH="1">
            <a:off x="1749406" y="3751265"/>
            <a:ext cx="1588" cy="2357454"/>
          </a:xfrm>
          <a:prstGeom prst="curvedConnector3">
            <a:avLst>
              <a:gd name="adj1" fmla="val 24801834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38" name="Group 37"/>
          <p:cNvGrpSpPr/>
          <p:nvPr/>
        </p:nvGrpSpPr>
        <p:grpSpPr>
          <a:xfrm>
            <a:off x="1071538" y="2714619"/>
            <a:ext cx="3071834" cy="857257"/>
            <a:chOff x="1071539" y="2714619"/>
            <a:chExt cx="2857520" cy="821537"/>
          </a:xfrm>
        </p:grpSpPr>
        <p:cxnSp>
          <p:nvCxnSpPr>
            <p:cNvPr id="27" name="Shape 26"/>
            <p:cNvCxnSpPr>
              <a:stCxn id="33" idx="2"/>
              <a:endCxn id="14" idx="1"/>
            </p:cNvCxnSpPr>
            <p:nvPr/>
          </p:nvCxnSpPr>
          <p:spPr>
            <a:xfrm rot="16200000" flipH="1">
              <a:off x="2089530" y="1696628"/>
              <a:ext cx="821537" cy="2857520"/>
            </a:xfrm>
            <a:prstGeom prst="curvedConnector2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9" name="Shape 28"/>
            <p:cNvCxnSpPr>
              <a:stCxn id="35" idx="2"/>
              <a:endCxn id="14" idx="1"/>
            </p:cNvCxnSpPr>
            <p:nvPr/>
          </p:nvCxnSpPr>
          <p:spPr>
            <a:xfrm rot="16200000" flipH="1">
              <a:off x="3268257" y="2875355"/>
              <a:ext cx="821537" cy="500066"/>
            </a:xfrm>
            <a:prstGeom prst="curvedConnector2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37" name="Shape 36"/>
          <p:cNvCxnSpPr>
            <a:stCxn id="36" idx="2"/>
          </p:cNvCxnSpPr>
          <p:nvPr/>
        </p:nvCxnSpPr>
        <p:spPr>
          <a:xfrm rot="5400000">
            <a:off x="5715008" y="1071546"/>
            <a:ext cx="857256" cy="4143404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  <p:cxnSp>
        <p:nvCxnSpPr>
          <p:cNvPr id="31" name="Curved Connector 30"/>
          <p:cNvCxnSpPr/>
          <p:nvPr/>
        </p:nvCxnSpPr>
        <p:spPr>
          <a:xfrm rot="16200000" flipH="1">
            <a:off x="4142578" y="1429530"/>
            <a:ext cx="1588" cy="7143800"/>
          </a:xfrm>
          <a:prstGeom prst="curvedConnector3">
            <a:avLst>
              <a:gd name="adj1" fmla="val 51164626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“3” : Three Hypothesis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26" name="Curved Connector 25"/>
          <p:cNvCxnSpPr/>
          <p:nvPr/>
        </p:nvCxnSpPr>
        <p:spPr>
          <a:xfrm rot="16200000" flipH="1">
            <a:off x="4214016" y="3713958"/>
            <a:ext cx="1588" cy="2428892"/>
          </a:xfrm>
          <a:prstGeom prst="curvedConnector3">
            <a:avLst>
              <a:gd name="adj1" fmla="val 26883069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Curved Connector 16"/>
          <p:cNvCxnSpPr/>
          <p:nvPr/>
        </p:nvCxnSpPr>
        <p:spPr>
          <a:xfrm rot="16200000" flipH="1">
            <a:off x="1820049" y="3749676"/>
            <a:ext cx="1588" cy="2357454"/>
          </a:xfrm>
          <a:prstGeom prst="curvedConnector3">
            <a:avLst>
              <a:gd name="adj1" fmla="val 24801834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1071538" y="2714619"/>
            <a:ext cx="4786346" cy="857257"/>
            <a:chOff x="1071538" y="2714619"/>
            <a:chExt cx="4786346" cy="857257"/>
          </a:xfrm>
        </p:grpSpPr>
        <p:grpSp>
          <p:nvGrpSpPr>
            <p:cNvPr id="43" name="Group 42"/>
            <p:cNvGrpSpPr/>
            <p:nvPr/>
          </p:nvGrpSpPr>
          <p:grpSpPr>
            <a:xfrm>
              <a:off x="1071538" y="2714619"/>
              <a:ext cx="3071833" cy="857257"/>
              <a:chOff x="1071539" y="2714619"/>
              <a:chExt cx="2857520" cy="821537"/>
            </a:xfrm>
          </p:grpSpPr>
          <p:cxnSp>
            <p:nvCxnSpPr>
              <p:cNvPr id="32" name="Shape 31"/>
              <p:cNvCxnSpPr>
                <a:stCxn id="33" idx="2"/>
                <a:endCxn id="14" idx="1"/>
              </p:cNvCxnSpPr>
              <p:nvPr/>
            </p:nvCxnSpPr>
            <p:spPr>
              <a:xfrm rot="16200000" flipH="1">
                <a:off x="2089530" y="1696628"/>
                <a:ext cx="821537" cy="2857520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Shape 37"/>
              <p:cNvCxnSpPr>
                <a:stCxn id="35" idx="2"/>
                <a:endCxn id="14" idx="1"/>
              </p:cNvCxnSpPr>
              <p:nvPr/>
            </p:nvCxnSpPr>
            <p:spPr>
              <a:xfrm rot="16200000" flipH="1">
                <a:off x="3268257" y="2875355"/>
                <a:ext cx="821537" cy="500066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hape 39"/>
            <p:cNvCxnSpPr>
              <a:stCxn id="34" idx="2"/>
            </p:cNvCxnSpPr>
            <p:nvPr/>
          </p:nvCxnSpPr>
          <p:spPr>
            <a:xfrm rot="5400000">
              <a:off x="4572000" y="2285992"/>
              <a:ext cx="857256" cy="1714512"/>
            </a:xfrm>
            <a:prstGeom prst="curvedConnector2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  <p:cxnSp>
        <p:nvCxnSpPr>
          <p:cNvPr id="28" name="Curved Connector 27"/>
          <p:cNvCxnSpPr/>
          <p:nvPr/>
        </p:nvCxnSpPr>
        <p:spPr>
          <a:xfrm rot="16200000" flipH="1">
            <a:off x="3035289" y="2536819"/>
            <a:ext cx="1588" cy="4786346"/>
          </a:xfrm>
          <a:prstGeom prst="curvedConnector3">
            <a:avLst>
              <a:gd name="adj1" fmla="val 50470923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“4” : Three or Four Hypothesis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26" name="Curved Connector 25"/>
          <p:cNvCxnSpPr/>
          <p:nvPr/>
        </p:nvCxnSpPr>
        <p:spPr>
          <a:xfrm rot="16200000" flipH="1">
            <a:off x="3392479" y="2608258"/>
            <a:ext cx="1588" cy="4786346"/>
          </a:xfrm>
          <a:prstGeom prst="curvedConnector3">
            <a:avLst>
              <a:gd name="adj1" fmla="val 43533326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Curved Connector 16"/>
          <p:cNvCxnSpPr/>
          <p:nvPr/>
        </p:nvCxnSpPr>
        <p:spPr>
          <a:xfrm rot="16200000" flipH="1">
            <a:off x="2247883" y="3749676"/>
            <a:ext cx="1588" cy="2357454"/>
          </a:xfrm>
          <a:prstGeom prst="curvedConnector3">
            <a:avLst>
              <a:gd name="adj1" fmla="val 32433134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6" name="Group 43"/>
          <p:cNvGrpSpPr/>
          <p:nvPr/>
        </p:nvGrpSpPr>
        <p:grpSpPr>
          <a:xfrm>
            <a:off x="1071538" y="2714619"/>
            <a:ext cx="4786346" cy="857257"/>
            <a:chOff x="1071538" y="2714619"/>
            <a:chExt cx="4786346" cy="857257"/>
          </a:xfrm>
        </p:grpSpPr>
        <p:grpSp>
          <p:nvGrpSpPr>
            <p:cNvPr id="7" name="Group 42"/>
            <p:cNvGrpSpPr/>
            <p:nvPr/>
          </p:nvGrpSpPr>
          <p:grpSpPr>
            <a:xfrm>
              <a:off x="1071538" y="2714619"/>
              <a:ext cx="3071833" cy="857257"/>
              <a:chOff x="1071539" y="2714619"/>
              <a:chExt cx="2857520" cy="821537"/>
            </a:xfrm>
          </p:grpSpPr>
          <p:cxnSp>
            <p:nvCxnSpPr>
              <p:cNvPr id="32" name="Shape 31"/>
              <p:cNvCxnSpPr>
                <a:stCxn id="33" idx="2"/>
                <a:endCxn id="14" idx="1"/>
              </p:cNvCxnSpPr>
              <p:nvPr/>
            </p:nvCxnSpPr>
            <p:spPr>
              <a:xfrm rot="16200000" flipH="1">
                <a:off x="2089530" y="1696628"/>
                <a:ext cx="821537" cy="2857520"/>
              </a:xfrm>
              <a:prstGeom prst="curvedConnector2">
                <a:avLst/>
              </a:prstGeom>
              <a:ln>
                <a:prstDash val="solid"/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Shape 37"/>
              <p:cNvCxnSpPr>
                <a:stCxn id="35" idx="2"/>
                <a:endCxn id="14" idx="1"/>
              </p:cNvCxnSpPr>
              <p:nvPr/>
            </p:nvCxnSpPr>
            <p:spPr>
              <a:xfrm rot="16200000" flipH="1">
                <a:off x="3268257" y="2875355"/>
                <a:ext cx="821537" cy="500066"/>
              </a:xfrm>
              <a:prstGeom prst="curvedConnector2">
                <a:avLst/>
              </a:prstGeom>
              <a:ln>
                <a:prstDash val="solid"/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hape 39"/>
            <p:cNvCxnSpPr>
              <a:stCxn id="34" idx="2"/>
            </p:cNvCxnSpPr>
            <p:nvPr/>
          </p:nvCxnSpPr>
          <p:spPr>
            <a:xfrm rot="5400000">
              <a:off x="4572000" y="2285992"/>
              <a:ext cx="857256" cy="1714512"/>
            </a:xfrm>
            <a:prstGeom prst="curvedConnector2">
              <a:avLst/>
            </a:prstGeom>
            <a:ln>
              <a:prstDash val="dash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22" name="Curved Connector 21"/>
          <p:cNvCxnSpPr/>
          <p:nvPr/>
        </p:nvCxnSpPr>
        <p:spPr>
          <a:xfrm rot="16200000" flipH="1">
            <a:off x="5821371" y="2536820"/>
            <a:ext cx="1588" cy="4786346"/>
          </a:xfrm>
          <a:prstGeom prst="curvedConnector3">
            <a:avLst>
              <a:gd name="adj1" fmla="val 43533263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hape 24"/>
          <p:cNvCxnSpPr>
            <a:stCxn id="36" idx="2"/>
          </p:cNvCxnSpPr>
          <p:nvPr/>
        </p:nvCxnSpPr>
        <p:spPr>
          <a:xfrm rot="5400000">
            <a:off x="5750727" y="1107265"/>
            <a:ext cx="857256" cy="4071966"/>
          </a:xfrm>
          <a:prstGeom prst="curvedConnector2">
            <a:avLst/>
          </a:prstGeom>
          <a:ln>
            <a:prstDash val="dash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27" name="Footer Placeholder 26"/>
          <p:cNvSpPr>
            <a:spLocks noGrp="1"/>
          </p:cNvSpPr>
          <p:nvPr>
            <p:ph type="ftr" sz="quarter" idx="11"/>
          </p:nvPr>
        </p:nvSpPr>
        <p:spPr>
          <a:xfrm>
            <a:off x="3143240" y="6357958"/>
            <a:ext cx="2895600" cy="365125"/>
          </a:xfrm>
        </p:spPr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cxnSp>
        <p:nvCxnSpPr>
          <p:cNvPr id="41" name="Curved Connector 40"/>
          <p:cNvCxnSpPr/>
          <p:nvPr/>
        </p:nvCxnSpPr>
        <p:spPr>
          <a:xfrm rot="16200000" flipH="1">
            <a:off x="4598576" y="3715547"/>
            <a:ext cx="1588" cy="2428892"/>
          </a:xfrm>
          <a:prstGeom prst="curvedConnector3">
            <a:avLst>
              <a:gd name="adj1" fmla="val 37983198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“5” : Three or Four Hypothesis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26" name="Curved Connector 25"/>
          <p:cNvCxnSpPr/>
          <p:nvPr/>
        </p:nvCxnSpPr>
        <p:spPr>
          <a:xfrm rot="16200000" flipH="1">
            <a:off x="4641850" y="3713958"/>
            <a:ext cx="1588" cy="2428892"/>
          </a:xfrm>
          <a:prstGeom prst="curvedConnector3">
            <a:avLst>
              <a:gd name="adj1" fmla="val 26883069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Curved Connector 16"/>
          <p:cNvCxnSpPr/>
          <p:nvPr/>
        </p:nvCxnSpPr>
        <p:spPr>
          <a:xfrm rot="16200000" flipH="1">
            <a:off x="7035817" y="3751265"/>
            <a:ext cx="1588" cy="2357454"/>
          </a:xfrm>
          <a:prstGeom prst="curvedConnector3">
            <a:avLst>
              <a:gd name="adj1" fmla="val 24801834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6" name="Group 43"/>
          <p:cNvGrpSpPr/>
          <p:nvPr/>
        </p:nvGrpSpPr>
        <p:grpSpPr>
          <a:xfrm>
            <a:off x="1071538" y="2714619"/>
            <a:ext cx="4786346" cy="857257"/>
            <a:chOff x="1071538" y="2714619"/>
            <a:chExt cx="4786346" cy="857257"/>
          </a:xfrm>
        </p:grpSpPr>
        <p:grpSp>
          <p:nvGrpSpPr>
            <p:cNvPr id="7" name="Group 42"/>
            <p:cNvGrpSpPr/>
            <p:nvPr/>
          </p:nvGrpSpPr>
          <p:grpSpPr>
            <a:xfrm>
              <a:off x="1071538" y="2714619"/>
              <a:ext cx="3071833" cy="857257"/>
              <a:chOff x="1071539" y="2714619"/>
              <a:chExt cx="2857520" cy="821537"/>
            </a:xfrm>
          </p:grpSpPr>
          <p:cxnSp>
            <p:nvCxnSpPr>
              <p:cNvPr id="32" name="Shape 31"/>
              <p:cNvCxnSpPr>
                <a:stCxn id="33" idx="2"/>
                <a:endCxn id="14" idx="1"/>
              </p:cNvCxnSpPr>
              <p:nvPr/>
            </p:nvCxnSpPr>
            <p:spPr>
              <a:xfrm rot="16200000" flipH="1">
                <a:off x="2089530" y="1696628"/>
                <a:ext cx="821537" cy="2857520"/>
              </a:xfrm>
              <a:prstGeom prst="curvedConnector2">
                <a:avLst/>
              </a:prstGeom>
              <a:ln>
                <a:prstDash val="dash"/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Shape 37"/>
              <p:cNvCxnSpPr>
                <a:stCxn id="35" idx="2"/>
                <a:endCxn id="14" idx="1"/>
              </p:cNvCxnSpPr>
              <p:nvPr/>
            </p:nvCxnSpPr>
            <p:spPr>
              <a:xfrm rot="16200000" flipH="1">
                <a:off x="3268257" y="2875355"/>
                <a:ext cx="821537" cy="500066"/>
              </a:xfrm>
              <a:prstGeom prst="curvedConnector2">
                <a:avLst/>
              </a:prstGeom>
              <a:ln>
                <a:prstDash val="solid"/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hape 39"/>
            <p:cNvCxnSpPr>
              <a:stCxn id="34" idx="2"/>
            </p:cNvCxnSpPr>
            <p:nvPr/>
          </p:nvCxnSpPr>
          <p:spPr>
            <a:xfrm rot="5400000">
              <a:off x="4572000" y="2285992"/>
              <a:ext cx="857256" cy="1714512"/>
            </a:xfrm>
            <a:prstGeom prst="curvedConnector2">
              <a:avLst/>
            </a:prstGeom>
            <a:ln>
              <a:prstDash val="solid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25" name="Shape 24"/>
          <p:cNvCxnSpPr>
            <a:stCxn id="36" idx="2"/>
          </p:cNvCxnSpPr>
          <p:nvPr/>
        </p:nvCxnSpPr>
        <p:spPr>
          <a:xfrm rot="5400000">
            <a:off x="5750727" y="1107265"/>
            <a:ext cx="857256" cy="4071966"/>
          </a:xfrm>
          <a:prstGeom prst="curvedConnector2">
            <a:avLst/>
          </a:prstGeom>
          <a:ln>
            <a:prstDash val="dash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27" name="Footer Placeholder 2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1/14/2010</a:t>
            </a:r>
            <a:endParaRPr lang="en-US" dirty="0"/>
          </a:p>
        </p:txBody>
      </p:sp>
      <p:cxnSp>
        <p:nvCxnSpPr>
          <p:cNvPr id="28" name="Curved Connector 27"/>
          <p:cNvCxnSpPr/>
          <p:nvPr/>
        </p:nvCxnSpPr>
        <p:spPr>
          <a:xfrm rot="16200000" flipH="1">
            <a:off x="3392479" y="2608258"/>
            <a:ext cx="1588" cy="4786346"/>
          </a:xfrm>
          <a:prstGeom prst="curvedConnector3">
            <a:avLst>
              <a:gd name="adj1" fmla="val 43533326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Curved Connector 28"/>
          <p:cNvCxnSpPr/>
          <p:nvPr/>
        </p:nvCxnSpPr>
        <p:spPr>
          <a:xfrm rot="16200000" flipH="1">
            <a:off x="5821371" y="2536820"/>
            <a:ext cx="1588" cy="4786346"/>
          </a:xfrm>
          <a:prstGeom prst="curvedConnector3">
            <a:avLst>
              <a:gd name="adj1" fmla="val 43533263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  <p:cxnSp>
        <p:nvCxnSpPr>
          <p:cNvPr id="39" name="Curved Connector 38"/>
          <p:cNvCxnSpPr/>
          <p:nvPr/>
        </p:nvCxnSpPr>
        <p:spPr>
          <a:xfrm rot="16200000" flipH="1">
            <a:off x="2249471" y="3822703"/>
            <a:ext cx="1588" cy="2357454"/>
          </a:xfrm>
          <a:prstGeom prst="curvedConnector3">
            <a:avLst>
              <a:gd name="adj1" fmla="val 24801834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“6” : Four Hypothesis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26" name="Curved Connector 25"/>
          <p:cNvCxnSpPr/>
          <p:nvPr/>
        </p:nvCxnSpPr>
        <p:spPr>
          <a:xfrm rot="16200000" flipH="1">
            <a:off x="4641850" y="3713958"/>
            <a:ext cx="1588" cy="2428892"/>
          </a:xfrm>
          <a:prstGeom prst="curvedConnector3">
            <a:avLst>
              <a:gd name="adj1" fmla="val 26883069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Curved Connector 16"/>
          <p:cNvCxnSpPr/>
          <p:nvPr/>
        </p:nvCxnSpPr>
        <p:spPr>
          <a:xfrm rot="16200000" flipH="1">
            <a:off x="2247883" y="3749676"/>
            <a:ext cx="1588" cy="2357454"/>
          </a:xfrm>
          <a:prstGeom prst="curvedConnector3">
            <a:avLst>
              <a:gd name="adj1" fmla="val 24801834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6" name="Group 43"/>
          <p:cNvGrpSpPr/>
          <p:nvPr/>
        </p:nvGrpSpPr>
        <p:grpSpPr>
          <a:xfrm>
            <a:off x="1071538" y="2714619"/>
            <a:ext cx="4786346" cy="857257"/>
            <a:chOff x="1071538" y="2714619"/>
            <a:chExt cx="4786346" cy="857257"/>
          </a:xfrm>
        </p:grpSpPr>
        <p:grpSp>
          <p:nvGrpSpPr>
            <p:cNvPr id="7" name="Group 42"/>
            <p:cNvGrpSpPr/>
            <p:nvPr/>
          </p:nvGrpSpPr>
          <p:grpSpPr>
            <a:xfrm>
              <a:off x="1071538" y="2714619"/>
              <a:ext cx="3071833" cy="857257"/>
              <a:chOff x="1071539" y="2714619"/>
              <a:chExt cx="2857520" cy="821537"/>
            </a:xfrm>
          </p:grpSpPr>
          <p:cxnSp>
            <p:nvCxnSpPr>
              <p:cNvPr id="32" name="Shape 31"/>
              <p:cNvCxnSpPr>
                <a:stCxn id="33" idx="2"/>
                <a:endCxn id="14" idx="1"/>
              </p:cNvCxnSpPr>
              <p:nvPr/>
            </p:nvCxnSpPr>
            <p:spPr>
              <a:xfrm rot="16200000" flipH="1">
                <a:off x="2089530" y="1696628"/>
                <a:ext cx="821537" cy="2857520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8" name="Shape 37"/>
              <p:cNvCxnSpPr>
                <a:stCxn id="35" idx="2"/>
                <a:endCxn id="14" idx="1"/>
              </p:cNvCxnSpPr>
              <p:nvPr/>
            </p:nvCxnSpPr>
            <p:spPr>
              <a:xfrm rot="16200000" flipH="1">
                <a:off x="3268257" y="2875355"/>
                <a:ext cx="821537" cy="500066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cxnSp>
          <p:nvCxnSpPr>
            <p:cNvPr id="40" name="Shape 39"/>
            <p:cNvCxnSpPr>
              <a:stCxn id="34" idx="2"/>
            </p:cNvCxnSpPr>
            <p:nvPr/>
          </p:nvCxnSpPr>
          <p:spPr>
            <a:xfrm rot="5400000">
              <a:off x="4572000" y="2285992"/>
              <a:ext cx="857256" cy="1714512"/>
            </a:xfrm>
            <a:prstGeom prst="curvedConnector2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cxnSp>
        <p:nvCxnSpPr>
          <p:cNvPr id="22" name="Curved Connector 21"/>
          <p:cNvCxnSpPr/>
          <p:nvPr/>
        </p:nvCxnSpPr>
        <p:spPr>
          <a:xfrm rot="16200000" flipH="1">
            <a:off x="7071536" y="3715548"/>
            <a:ext cx="1588" cy="2428892"/>
          </a:xfrm>
          <a:prstGeom prst="curvedConnector3">
            <a:avLst>
              <a:gd name="adj1" fmla="val 26883069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hape 24"/>
          <p:cNvCxnSpPr>
            <a:stCxn id="36" idx="2"/>
          </p:cNvCxnSpPr>
          <p:nvPr/>
        </p:nvCxnSpPr>
        <p:spPr>
          <a:xfrm rot="5400000">
            <a:off x="5750727" y="1107265"/>
            <a:ext cx="857256" cy="4071966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928926" y="5857892"/>
            <a:ext cx="34739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u="sng" dirty="0" smtClean="0">
                <a:solidFill>
                  <a:srgbClr val="C00000"/>
                </a:solidFill>
              </a:rPr>
              <a:t>(All pixels are connected.)</a:t>
            </a:r>
            <a:endParaRPr lang="en-US" sz="2400" u="sng" dirty="0">
              <a:solidFill>
                <a:srgbClr val="C00000"/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1/14/2010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“0” </a:t>
            </a:r>
            <a:r>
              <a:rPr lang="en-US" sz="3600" dirty="0" smtClean="0"/>
              <a:t>: </a:t>
            </a:r>
            <a:r>
              <a:rPr lang="en-US" sz="3600" dirty="0" smtClean="0"/>
              <a:t>Holes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41" name="Picture 40" descr="Virtual_Hypothesis_Mask.bmp"/>
          <p:cNvPicPr>
            <a:picLocks noChangeAspect="1"/>
          </p:cNvPicPr>
          <p:nvPr/>
        </p:nvPicPr>
        <p:blipFill>
          <a:blip r:embed="rId11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46" name="Shape 45"/>
          <p:cNvCxnSpPr/>
          <p:nvPr/>
        </p:nvCxnSpPr>
        <p:spPr>
          <a:xfrm rot="16200000" flipH="1">
            <a:off x="2250265" y="3679827"/>
            <a:ext cx="1588" cy="2357454"/>
          </a:xfrm>
          <a:prstGeom prst="curvedConnector3">
            <a:avLst>
              <a:gd name="adj1" fmla="val 22026770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9" name="Shape 45"/>
          <p:cNvCxnSpPr/>
          <p:nvPr/>
        </p:nvCxnSpPr>
        <p:spPr>
          <a:xfrm rot="16200000" flipH="1">
            <a:off x="4606925" y="3691639"/>
            <a:ext cx="1588" cy="2357454"/>
          </a:xfrm>
          <a:prstGeom prst="curvedConnector3">
            <a:avLst>
              <a:gd name="adj1" fmla="val 22026770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0" name="Shape 45"/>
          <p:cNvCxnSpPr/>
          <p:nvPr/>
        </p:nvCxnSpPr>
        <p:spPr>
          <a:xfrm rot="16200000" flipH="1">
            <a:off x="6986413" y="3702655"/>
            <a:ext cx="1588" cy="2357454"/>
          </a:xfrm>
          <a:prstGeom prst="curvedConnector3">
            <a:avLst>
              <a:gd name="adj1" fmla="val 22026770"/>
            </a:avLst>
          </a:prstGeom>
          <a:ln>
            <a:prstDash val="dash"/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2033283" y="5022670"/>
            <a:ext cx="357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X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451158" y="5048915"/>
            <a:ext cx="357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X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858016" y="5044704"/>
            <a:ext cx="357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X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286248" y="3357562"/>
            <a:ext cx="7088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Holes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sp>
        <p:nvSpPr>
          <p:cNvPr id="42" name="Title 4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Results</a:t>
            </a:r>
            <a:endParaRPr lang="en-US" sz="4000" dirty="0"/>
          </a:p>
        </p:txBody>
      </p:sp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928662" y="1643050"/>
          <a:ext cx="7286675" cy="3682813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1457335"/>
                <a:gridCol w="1457335"/>
                <a:gridCol w="1457335"/>
                <a:gridCol w="1457335"/>
                <a:gridCol w="1457335"/>
              </a:tblGrid>
              <a:tr h="413703">
                <a:tc gridSpan="5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600" b="1" dirty="0" smtClean="0"/>
                        <a:t>Pantomime Test Data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endParaRPr lang="en-US" sz="1600" b="1" kern="1200" dirty="0" smtClean="0">
                        <a:solidFill>
                          <a:schemeClr val="lt1"/>
                        </a:solidFill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endParaRPr lang="en-US" sz="1600" dirty="0" smtClean="0"/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3703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Frame</a:t>
                      </a: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Number 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PSNR</a:t>
                      </a:r>
                      <a:r>
                        <a:rPr lang="en-US" sz="1400" b="1" baseline="0" dirty="0" smtClean="0"/>
                        <a:t> </a:t>
                      </a:r>
                      <a:r>
                        <a:rPr lang="en-US" sz="1400" b="1" dirty="0" smtClean="0"/>
                        <a:t>(dB)</a:t>
                      </a:r>
                      <a:endParaRPr lang="en-US" sz="1400" b="1" kern="1200" dirty="0" smtClean="0">
                        <a:solidFill>
                          <a:schemeClr val="lt1"/>
                        </a:solidFill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endParaRPr lang="en-US" sz="1600" b="1" kern="1200" dirty="0" smtClean="0">
                        <a:solidFill>
                          <a:schemeClr val="lt1"/>
                        </a:solidFill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endParaRPr lang="en-US" sz="1600" dirty="0"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endParaRPr lang="en-US" sz="1600" b="1" kern="1200" dirty="0" smtClean="0">
                        <a:solidFill>
                          <a:schemeClr val="lt1"/>
                        </a:solidFill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3703">
                <a:tc v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endParaRPr lang="en-US" sz="1600" dirty="0" smtClean="0"/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View</a:t>
                      </a:r>
                      <a:r>
                        <a:rPr lang="en-US" sz="1400" b="1" baseline="0" dirty="0" smtClean="0"/>
                        <a:t> Synthesis Reference Software</a:t>
                      </a:r>
                      <a:endParaRPr lang="en-US" sz="1400" b="1" dirty="0"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Connecting Pixel Threshold</a:t>
                      </a:r>
                      <a:r>
                        <a:rPr lang="en-US" sz="1400" b="1" baseline="0" dirty="0" smtClean="0"/>
                        <a:t> </a:t>
                      </a:r>
                      <a:endParaRPr lang="en-US" sz="1400" b="1" kern="1200" dirty="0" smtClean="0"/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= 0.0</a:t>
                      </a:r>
                      <a:endParaRPr lang="en-US" sz="1400" b="1" dirty="0"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Connecting Pixel Threshold</a:t>
                      </a:r>
                      <a:r>
                        <a:rPr lang="en-US" sz="1400" b="1" baseline="0" dirty="0" smtClean="0"/>
                        <a:t> </a:t>
                      </a:r>
                      <a:endParaRPr lang="en-US" sz="1400" b="1" kern="1200" dirty="0" smtClean="0"/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≤</a:t>
                      </a:r>
                      <a:r>
                        <a:rPr lang="en-US" sz="1400" b="1" kern="1200" dirty="0" smtClean="0"/>
                        <a:t>6.0</a:t>
                      </a:r>
                      <a:endParaRPr lang="en-US" sz="1400" b="1" kern="1200" dirty="0" smtClean="0">
                        <a:solidFill>
                          <a:schemeClr val="dk1"/>
                        </a:solidFill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Connecting Pixel Threshold</a:t>
                      </a:r>
                      <a:r>
                        <a:rPr lang="en-US" sz="1400" b="1" baseline="0" dirty="0" smtClean="0"/>
                        <a:t> </a:t>
                      </a:r>
                      <a:endParaRPr lang="en-US" sz="1400" b="1" kern="1200" dirty="0" smtClean="0"/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≤7.0</a:t>
                      </a:r>
                      <a:endParaRPr lang="en-US" sz="1400" b="1" dirty="0">
                        <a:latin typeface="+mj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370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1</a:t>
                      </a:r>
                      <a:endParaRPr lang="en-US" sz="2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39.8287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40.0432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40.2105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39.9007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41370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2</a:t>
                      </a:r>
                      <a:endParaRPr lang="en-US" sz="2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39.6836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39.7855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40.2482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39.9031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41370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3</a:t>
                      </a:r>
                      <a:endParaRPr lang="en-US" sz="2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39.9196</a:t>
                      </a:r>
                      <a:endParaRPr lang="en-US" sz="1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39.5292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40.2871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40.0056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41370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4</a:t>
                      </a:r>
                      <a:endParaRPr lang="en-US" sz="2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40.0300</a:t>
                      </a:r>
                      <a:endParaRPr lang="en-US" sz="1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39.9476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40.3326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/>
                        <a:t>40.0549</a:t>
                      </a:r>
                      <a:endParaRPr lang="en-US" sz="1400" b="1" dirty="0" smtClean="0">
                        <a:latin typeface="+mn-lt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413703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/>
                        <a:t>Average </a:t>
                      </a:r>
                      <a:endParaRPr lang="en-US" sz="1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375"/>
                        </a:spcAft>
                      </a:pPr>
                      <a:r>
                        <a:rPr lang="en-US" sz="1400" b="1" dirty="0" smtClean="0">
                          <a:latin typeface="Calibri"/>
                          <a:ea typeface="Calibri"/>
                          <a:cs typeface="Times New Roman"/>
                        </a:rPr>
                        <a:t>39.8655</a:t>
                      </a:r>
                      <a:endParaRPr lang="en-US" sz="1400" b="1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latin typeface="+mn-lt"/>
                          <a:ea typeface="Calibri"/>
                          <a:cs typeface="Times New Roman"/>
                        </a:rPr>
                        <a:t>39. 8264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solidFill>
                            <a:srgbClr val="C00000"/>
                          </a:solidFill>
                          <a:latin typeface="+mn-lt"/>
                          <a:ea typeface="Calibri"/>
                          <a:cs typeface="Times New Roman"/>
                        </a:rPr>
                        <a:t>40.2696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375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 smtClean="0">
                          <a:latin typeface="+mn-lt"/>
                          <a:ea typeface="Calibri"/>
                          <a:cs typeface="Times New Roman"/>
                        </a:rPr>
                        <a:t>39.9660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14286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Pixel Connections &amp; Cases 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aphicFrame>
        <p:nvGraphicFramePr>
          <p:cNvPr id="6" name="Chart 5"/>
          <p:cNvGraphicFramePr/>
          <p:nvPr/>
        </p:nvGraphicFramePr>
        <p:xfrm>
          <a:off x="785786" y="1214422"/>
          <a:ext cx="7858180" cy="4572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428992" y="5929330"/>
            <a:ext cx="3166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Connecting Pixel Threshold =0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11" name="TextBox 1"/>
          <p:cNvSpPr txBox="1"/>
          <p:nvPr/>
        </p:nvSpPr>
        <p:spPr>
          <a:xfrm>
            <a:off x="714408" y="857232"/>
            <a:ext cx="7786682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 smtClean="0"/>
              <a:t>                                 </a:t>
            </a:r>
          </a:p>
          <a:p>
            <a:r>
              <a:rPr lang="en-US" sz="1400" b="1" dirty="0"/>
              <a:t> </a:t>
            </a:r>
            <a:r>
              <a:rPr lang="en-US" sz="1400" b="1" dirty="0" smtClean="0"/>
              <a:t>                                   Frame 1                            Frame 2                                 Frame 3                             Frame 4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v-SE" sz="3600" dirty="0" smtClean="0"/>
              <a:t>Outline</a:t>
            </a:r>
            <a:endParaRPr lang="sv-SE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sz="2800" dirty="0" smtClean="0">
                <a:solidFill>
                  <a:srgbClr val="0070C0"/>
                </a:solidFill>
              </a:rPr>
              <a:t>Multiple Hypothesis Algorithm </a:t>
            </a:r>
          </a:p>
          <a:p>
            <a:r>
              <a:rPr lang="en-US" sz="2800" dirty="0" smtClean="0">
                <a:solidFill>
                  <a:srgbClr val="0070C0"/>
                </a:solidFill>
              </a:rPr>
              <a:t>Results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smtClean="0"/>
              <a:t>1/14/2010</a:t>
            </a:r>
            <a:endParaRPr lang="sv-S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AA7C7E-0896-4EC7-84AE-FA7ECE79CD76}" type="slidenum">
              <a:rPr lang="sv-SE" smtClean="0"/>
              <a:pPr/>
              <a:t>2</a:t>
            </a:fld>
            <a:endParaRPr lang="sv-SE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14285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Pixel Connections &amp; Cases 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aphicFrame>
        <p:nvGraphicFramePr>
          <p:cNvPr id="8" name="Chart 7"/>
          <p:cNvGraphicFramePr/>
          <p:nvPr/>
        </p:nvGraphicFramePr>
        <p:xfrm>
          <a:off x="642910" y="1285860"/>
          <a:ext cx="7715304" cy="43577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00430" y="5857892"/>
            <a:ext cx="3049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Connecting Pixel Threshold ≤6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11" name="TextBox 1"/>
          <p:cNvSpPr txBox="1"/>
          <p:nvPr/>
        </p:nvSpPr>
        <p:spPr>
          <a:xfrm>
            <a:off x="571472" y="928670"/>
            <a:ext cx="7786682" cy="914400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1" dirty="0" smtClean="0"/>
              <a:t>                                 </a:t>
            </a:r>
          </a:p>
          <a:p>
            <a:r>
              <a:rPr lang="en-US" sz="1400" b="1" dirty="0"/>
              <a:t> </a:t>
            </a:r>
            <a:r>
              <a:rPr lang="en-US" sz="1400" b="1" dirty="0" smtClean="0"/>
              <a:t>                                   Frame 1                            Frame 2                                 Frame 3                            Frame 4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14285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Pixel Connections &amp; Cases 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aphicFrame>
        <p:nvGraphicFramePr>
          <p:cNvPr id="6" name="Chart 5"/>
          <p:cNvGraphicFramePr/>
          <p:nvPr/>
        </p:nvGraphicFramePr>
        <p:xfrm>
          <a:off x="785786" y="1285860"/>
          <a:ext cx="7786682" cy="4286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094468" y="5857892"/>
            <a:ext cx="310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Connecting Pixel Threshold ≤ 7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Rectangle 9"/>
          <p:cNvSpPr>
            <a:spLocks noChangeArrowheads="1"/>
          </p:cNvSpPr>
          <p:nvPr/>
        </p:nvSpPr>
        <p:spPr bwMode="auto">
          <a:xfrm>
            <a:off x="0" y="5857892"/>
            <a:ext cx="91440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                          (C) Frame #</a:t>
            </a:r>
            <a:r>
              <a:rPr lang="en-US" sz="1400" b="1" dirty="0" smtClean="0">
                <a:ea typeface="Calibri" pitchFamily="34" charset="0"/>
                <a:cs typeface="Times New Roman" pitchFamily="18" charset="0"/>
              </a:rPr>
              <a:t>03 </a:t>
            </a: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                                                   (d)Frame #</a:t>
            </a:r>
            <a:r>
              <a:rPr lang="en-US" sz="1400" b="1" dirty="0" smtClean="0">
                <a:ea typeface="Calibri" pitchFamily="34" charset="0"/>
                <a:cs typeface="Times New Roman" pitchFamily="18" charset="0"/>
              </a:rPr>
              <a:t>04</a:t>
            </a:r>
            <a:endParaRPr kumimoji="0" lang="en-US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7" name="Rectangle 9"/>
          <p:cNvSpPr>
            <a:spLocks noChangeArrowheads="1"/>
          </p:cNvSpPr>
          <p:nvPr/>
        </p:nvSpPr>
        <p:spPr bwMode="auto">
          <a:xfrm>
            <a:off x="0" y="3348832"/>
            <a:ext cx="91440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                          (a) Frame #01                                                                            (d)Frame #0</a:t>
            </a:r>
            <a:r>
              <a:rPr lang="en-US" sz="1400" b="1" dirty="0" smtClean="0">
                <a:ea typeface="Calibri" pitchFamily="34" charset="0"/>
                <a:cs typeface="Times New Roman" pitchFamily="18" charset="0"/>
              </a:rPr>
              <a:t>2</a:t>
            </a:r>
            <a:endParaRPr kumimoji="0" lang="en-US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457200" y="142852"/>
            <a:ext cx="8229600" cy="1143000"/>
          </a:xfrm>
        </p:spPr>
        <p:txBody>
          <a:bodyPr>
            <a:normAutofit/>
          </a:bodyPr>
          <a:lstStyle/>
          <a:p>
            <a:pPr lvl="0"/>
            <a:r>
              <a:rPr lang="en-US" sz="3600" dirty="0" smtClean="0">
                <a:ea typeface="Calibri" pitchFamily="34" charset="0"/>
                <a:cs typeface="Times New Roman" pitchFamily="18" charset="0"/>
              </a:rPr>
              <a:t>Synthesized  Virtual Views</a:t>
            </a:r>
            <a:endParaRPr lang="en-US" sz="3600" dirty="0"/>
          </a:p>
        </p:txBody>
      </p:sp>
      <p:sp>
        <p:nvSpPr>
          <p:cNvPr id="20" name="Rectangle 19"/>
          <p:cNvSpPr/>
          <p:nvPr/>
        </p:nvSpPr>
        <p:spPr>
          <a:xfrm>
            <a:off x="0" y="6072206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u="sng" dirty="0" smtClean="0">
                <a:solidFill>
                  <a:srgbClr val="C00000"/>
                </a:solidFill>
                <a:ea typeface="Calibri" pitchFamily="34" charset="0"/>
                <a:cs typeface="Times New Roman" pitchFamily="18" charset="0"/>
              </a:rPr>
              <a:t>(Synthesized “Pantomime” view 40) </a:t>
            </a:r>
            <a:r>
              <a:rPr lang="en-US" sz="3600" b="1" dirty="0" smtClean="0">
                <a:solidFill>
                  <a:srgbClr val="C00000"/>
                </a:solidFill>
                <a:cs typeface="Arial" pitchFamily="34" charset="0"/>
              </a:rPr>
              <a:t/>
            </a:r>
            <a:br>
              <a:rPr lang="en-US" sz="3600" b="1" dirty="0" smtClean="0">
                <a:solidFill>
                  <a:srgbClr val="C00000"/>
                </a:solidFill>
                <a:cs typeface="Arial" pitchFamily="34" charset="0"/>
              </a:rPr>
            </a:br>
            <a:endParaRPr lang="en-US" sz="1400" b="1" dirty="0">
              <a:solidFill>
                <a:srgbClr val="C00000"/>
              </a:solidFill>
            </a:endParaRPr>
          </a:p>
        </p:txBody>
      </p:sp>
      <p:pic>
        <p:nvPicPr>
          <p:cNvPr id="21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pic>
        <p:nvPicPr>
          <p:cNvPr id="12" name="Picture 11" descr="pantomime_MHA_frame1_view_40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71538" y="1156278"/>
            <a:ext cx="3000396" cy="2250297"/>
          </a:xfrm>
          <a:prstGeom prst="rect">
            <a:avLst/>
          </a:prstGeom>
        </p:spPr>
      </p:pic>
      <p:pic>
        <p:nvPicPr>
          <p:cNvPr id="13" name="Picture 12" descr="pantomime_MHA_frame2_view_40.bmp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143504" y="1156278"/>
            <a:ext cx="3000396" cy="2250297"/>
          </a:xfrm>
          <a:prstGeom prst="rect">
            <a:avLst/>
          </a:prstGeom>
        </p:spPr>
      </p:pic>
      <p:pic>
        <p:nvPicPr>
          <p:cNvPr id="16" name="Picture 15" descr="pantomime_MHA_frame3_view_40.bmp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071538" y="3656608"/>
            <a:ext cx="3000396" cy="2250297"/>
          </a:xfrm>
          <a:prstGeom prst="rect">
            <a:avLst/>
          </a:prstGeom>
        </p:spPr>
      </p:pic>
      <p:pic>
        <p:nvPicPr>
          <p:cNvPr id="18" name="Picture 17" descr="pantomime_MHA_frame4_view_40.bmp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43504" y="3656609"/>
            <a:ext cx="3000396" cy="2250297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ea typeface="Calibri" pitchFamily="34" charset="0"/>
                <a:cs typeface="Times New Roman" pitchFamily="18" charset="0"/>
              </a:rPr>
              <a:t>Depth Maps @ Virtual Position</a:t>
            </a:r>
            <a:endParaRPr lang="en-US" sz="3600" dirty="0"/>
          </a:p>
        </p:txBody>
      </p:sp>
      <p:pic>
        <p:nvPicPr>
          <p:cNvPr id="9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0" y="3286124"/>
            <a:ext cx="91440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(a) Left Far                                                                                                                                     (d) Left Near</a:t>
            </a:r>
          </a:p>
        </p:txBody>
      </p:sp>
      <p:pic>
        <p:nvPicPr>
          <p:cNvPr id="12" name="Picture 11" descr="Virtual_Hypothesis_Depth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86116" y="2593140"/>
            <a:ext cx="2543240" cy="1907430"/>
          </a:xfrm>
          <a:prstGeom prst="rect">
            <a:avLst/>
          </a:prstGeom>
        </p:spPr>
      </p:pic>
      <p:pic>
        <p:nvPicPr>
          <p:cNvPr id="13" name="Picture 12" descr="VirtualDepthMap_Left_Far.bmp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14282" y="1378694"/>
            <a:ext cx="2543240" cy="1907430"/>
          </a:xfrm>
          <a:prstGeom prst="rect">
            <a:avLst/>
          </a:prstGeom>
        </p:spPr>
      </p:pic>
      <p:pic>
        <p:nvPicPr>
          <p:cNvPr id="14" name="Picture 13" descr="VirtualDepthMap_Left_Near.bmp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386478" y="1378694"/>
            <a:ext cx="2543240" cy="1907430"/>
          </a:xfrm>
          <a:prstGeom prst="rect">
            <a:avLst/>
          </a:prstGeom>
        </p:spPr>
      </p:pic>
      <p:pic>
        <p:nvPicPr>
          <p:cNvPr id="15" name="Picture 14" descr="VirtualDepthMap_Right_Far.bmp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14282" y="3929066"/>
            <a:ext cx="2543240" cy="1907430"/>
          </a:xfrm>
          <a:prstGeom prst="rect">
            <a:avLst/>
          </a:prstGeom>
        </p:spPr>
      </p:pic>
      <p:pic>
        <p:nvPicPr>
          <p:cNvPr id="16" name="Picture 15" descr="VirtualDepthMap_Right_Near.bmp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386478" y="3929066"/>
            <a:ext cx="2543240" cy="1907430"/>
          </a:xfrm>
          <a:prstGeom prst="rect">
            <a:avLst/>
          </a:prstGeom>
        </p:spPr>
      </p:pic>
      <p:sp>
        <p:nvSpPr>
          <p:cNvPr id="17" name="Rectangle 9"/>
          <p:cNvSpPr>
            <a:spLocks noChangeArrowheads="1"/>
          </p:cNvSpPr>
          <p:nvPr/>
        </p:nvSpPr>
        <p:spPr bwMode="auto">
          <a:xfrm>
            <a:off x="-32" y="5835867"/>
            <a:ext cx="91440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(a) </a:t>
            </a:r>
            <a:r>
              <a:rPr lang="en-US" sz="1400" b="1" dirty="0" smtClean="0">
                <a:ea typeface="Calibri" pitchFamily="34" charset="0"/>
                <a:cs typeface="Times New Roman" pitchFamily="18" charset="0"/>
              </a:rPr>
              <a:t>Right</a:t>
            </a: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Near                                                                                                                                 (d) Right Far</a:t>
            </a:r>
          </a:p>
        </p:txBody>
      </p:sp>
      <p:sp>
        <p:nvSpPr>
          <p:cNvPr id="18" name="Rectangle 9"/>
          <p:cNvSpPr>
            <a:spLocks noChangeArrowheads="1"/>
          </p:cNvSpPr>
          <p:nvPr/>
        </p:nvSpPr>
        <p:spPr bwMode="auto">
          <a:xfrm>
            <a:off x="-32" y="4500570"/>
            <a:ext cx="91440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                                                              (e) Virtual Depth using</a:t>
            </a:r>
            <a:r>
              <a:rPr kumimoji="0" lang="en-US" sz="14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MHA</a:t>
            </a:r>
            <a:endParaRPr kumimoji="0" lang="en-US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057" name="Rectangle 9"/>
          <p:cNvSpPr>
            <a:spLocks noChangeArrowheads="1"/>
          </p:cNvSpPr>
          <p:nvPr/>
        </p:nvSpPr>
        <p:spPr bwMode="auto">
          <a:xfrm>
            <a:off x="0" y="6044836"/>
            <a:ext cx="91440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                          (C) </a:t>
            </a:r>
            <a:r>
              <a:rPr lang="en-US" sz="1400" b="1" dirty="0" smtClean="0">
                <a:ea typeface="Calibri" pitchFamily="34" charset="0"/>
                <a:cs typeface="Times New Roman" pitchFamily="18" charset="0"/>
              </a:rPr>
              <a:t>Right </a:t>
            </a:r>
            <a:r>
              <a:rPr lang="en-US" sz="1400" b="1" smtClean="0">
                <a:ea typeface="Calibri" pitchFamily="34" charset="0"/>
                <a:cs typeface="Times New Roman" pitchFamily="18" charset="0"/>
              </a:rPr>
              <a:t>Near</a:t>
            </a:r>
            <a:r>
              <a:rPr kumimoji="0" lang="en-US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                                                      </a:t>
            </a: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(d) Right Far</a:t>
            </a:r>
          </a:p>
        </p:txBody>
      </p:sp>
      <p:sp>
        <p:nvSpPr>
          <p:cNvPr id="17" name="Rectangle 9"/>
          <p:cNvSpPr>
            <a:spLocks noChangeArrowheads="1"/>
          </p:cNvSpPr>
          <p:nvPr/>
        </p:nvSpPr>
        <p:spPr bwMode="auto">
          <a:xfrm>
            <a:off x="0" y="3478413"/>
            <a:ext cx="9144000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                          (a) </a:t>
            </a:r>
            <a:r>
              <a:rPr lang="en-US" sz="1400" b="1" dirty="0" smtClean="0">
                <a:ea typeface="Calibri" pitchFamily="34" charset="0"/>
                <a:cs typeface="Times New Roman" pitchFamily="18" charset="0"/>
              </a:rPr>
              <a:t>Left Far</a:t>
            </a:r>
            <a:r>
              <a:rPr kumimoji="0" lang="en-US" sz="1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                                                                                    (d) Left</a:t>
            </a:r>
            <a:r>
              <a:rPr kumimoji="0" lang="en-US" sz="14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 Near</a:t>
            </a:r>
            <a:endParaRPr kumimoji="0" lang="en-US" sz="1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sz="3600" dirty="0" smtClean="0">
                <a:ea typeface="Calibri" pitchFamily="34" charset="0"/>
                <a:cs typeface="Times New Roman" pitchFamily="18" charset="0"/>
              </a:rPr>
              <a:t>Views @ Virtual Position</a:t>
            </a:r>
            <a:endParaRPr lang="en-US" sz="3600" dirty="0"/>
          </a:p>
        </p:txBody>
      </p:sp>
      <p:pic>
        <p:nvPicPr>
          <p:cNvPr id="21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pic>
        <p:nvPicPr>
          <p:cNvPr id="12" name="Picture 11" descr="ViewSynthesis_Left_Far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14414" y="1285860"/>
            <a:ext cx="2924243" cy="2193182"/>
          </a:xfrm>
          <a:prstGeom prst="rect">
            <a:avLst/>
          </a:prstGeom>
        </p:spPr>
      </p:pic>
      <p:pic>
        <p:nvPicPr>
          <p:cNvPr id="13" name="Picture 12" descr="ViewSynthesis_Left_Near.bmp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5357818" y="1285860"/>
            <a:ext cx="2924243" cy="2193182"/>
          </a:xfrm>
          <a:prstGeom prst="rect">
            <a:avLst/>
          </a:prstGeom>
        </p:spPr>
      </p:pic>
      <p:pic>
        <p:nvPicPr>
          <p:cNvPr id="16" name="Picture 15" descr="ViewSynthesis_Right_Far.bmp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14414" y="3857628"/>
            <a:ext cx="2924243" cy="2193182"/>
          </a:xfrm>
          <a:prstGeom prst="rect">
            <a:avLst/>
          </a:prstGeom>
        </p:spPr>
      </p:pic>
      <p:pic>
        <p:nvPicPr>
          <p:cNvPr id="18" name="Picture 17" descr="ViewSynthesis_Right_Near.bmp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357818" y="3857628"/>
            <a:ext cx="2924243" cy="2193182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42852"/>
            <a:ext cx="8229600" cy="1143000"/>
          </a:xfrm>
        </p:spPr>
        <p:txBody>
          <a:bodyPr/>
          <a:lstStyle/>
          <a:p>
            <a:r>
              <a:rPr lang="en-US" dirty="0" smtClean="0"/>
              <a:t>Pixel Connections &amp; Cases </a:t>
            </a:r>
            <a:endParaRPr lang="en-US" dirty="0"/>
          </a:p>
        </p:txBody>
      </p:sp>
      <p:graphicFrame>
        <p:nvGraphicFramePr>
          <p:cNvPr id="6" name="Chart 5"/>
          <p:cNvGraphicFramePr/>
          <p:nvPr/>
        </p:nvGraphicFramePr>
        <p:xfrm>
          <a:off x="1428728" y="1571612"/>
          <a:ext cx="7500990" cy="43719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Content Placeholder 3" descr="kth_log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sp>
        <p:nvSpPr>
          <p:cNvPr id="42" name="Title 41"/>
          <p:cNvSpPr>
            <a:spLocks noGrp="1"/>
          </p:cNvSpPr>
          <p:nvPr>
            <p:ph type="title"/>
          </p:nvPr>
        </p:nvSpPr>
        <p:spPr>
          <a:xfrm>
            <a:off x="500034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View Synthesis Reference Software</a:t>
            </a:r>
            <a:endParaRPr lang="en-US" sz="3600" dirty="0"/>
          </a:p>
        </p:txBody>
      </p:sp>
      <p:pic>
        <p:nvPicPr>
          <p:cNvPr id="17" name="Picture 2" descr="flow_chart_vsr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9572" y="927925"/>
            <a:ext cx="7812955" cy="5715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sp>
        <p:nvSpPr>
          <p:cNvPr id="42" name="Title 41"/>
          <p:cNvSpPr>
            <a:spLocks noGrp="1"/>
          </p:cNvSpPr>
          <p:nvPr>
            <p:ph type="title"/>
          </p:nvPr>
        </p:nvSpPr>
        <p:spPr>
          <a:xfrm>
            <a:off x="500034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Multiple Hypothesis Algorithm</a:t>
            </a:r>
            <a:endParaRPr lang="en-US" sz="36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0" y="2714620"/>
            <a:ext cx="4897495" cy="3190127"/>
            <a:chOff x="0" y="1000108"/>
            <a:chExt cx="4897495" cy="3190127"/>
          </a:xfrm>
        </p:grpSpPr>
        <p:pic>
          <p:nvPicPr>
            <p:cNvPr id="61" name="Picture 60" descr="pantomime_t000_38.jp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04394" y="1000108"/>
              <a:ext cx="928694" cy="696521"/>
            </a:xfrm>
            <a:prstGeom prst="rect">
              <a:avLst/>
            </a:prstGeom>
          </p:spPr>
        </p:pic>
        <p:pic>
          <p:nvPicPr>
            <p:cNvPr id="62" name="Picture 61" descr="pantomime_t000_39.jp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563053" y="1000108"/>
              <a:ext cx="928694" cy="696521"/>
            </a:xfrm>
            <a:prstGeom prst="rect">
              <a:avLst/>
            </a:prstGeom>
          </p:spPr>
        </p:pic>
        <p:pic>
          <p:nvPicPr>
            <p:cNvPr id="64" name="Picture 63" descr="pantomime_t000_41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57290" y="1000108"/>
              <a:ext cx="928694" cy="696521"/>
            </a:xfrm>
            <a:prstGeom prst="rect">
              <a:avLst/>
            </a:prstGeom>
          </p:spPr>
        </p:pic>
        <p:pic>
          <p:nvPicPr>
            <p:cNvPr id="65" name="Picture 64" descr="pantomime_t000_42.jp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42844" y="1000108"/>
              <a:ext cx="928694" cy="696521"/>
            </a:xfrm>
            <a:prstGeom prst="rect">
              <a:avLst/>
            </a:prstGeom>
          </p:spPr>
        </p:pic>
        <p:sp>
          <p:nvSpPr>
            <p:cNvPr id="66" name="TextBox 65"/>
            <p:cNvSpPr txBox="1"/>
            <p:nvPr/>
          </p:nvSpPr>
          <p:spPr>
            <a:xfrm>
              <a:off x="0" y="1714488"/>
              <a:ext cx="48974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 smtClean="0"/>
                <a:t>Original Left Far        Original Left Near      Original Right Near     Original Right Far</a:t>
              </a:r>
              <a:endParaRPr lang="en-US" sz="1100" b="1" dirty="0"/>
            </a:p>
          </p:txBody>
        </p:sp>
        <p:pic>
          <p:nvPicPr>
            <p:cNvPr id="68" name="Picture 67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85181" y="3500438"/>
              <a:ext cx="919729" cy="689797"/>
            </a:xfrm>
            <a:prstGeom prst="rect">
              <a:avLst/>
            </a:prstGeom>
          </p:spPr>
        </p:pic>
        <p:pic>
          <p:nvPicPr>
            <p:cNvPr id="69" name="Picture 68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375352" y="3500438"/>
              <a:ext cx="919729" cy="689797"/>
            </a:xfrm>
            <a:prstGeom prst="rect">
              <a:avLst/>
            </a:prstGeom>
          </p:spPr>
        </p:pic>
        <p:pic>
          <p:nvPicPr>
            <p:cNvPr id="70" name="Picture 69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75220" y="3500438"/>
              <a:ext cx="919729" cy="689797"/>
            </a:xfrm>
            <a:prstGeom prst="rect">
              <a:avLst/>
            </a:prstGeom>
          </p:spPr>
        </p:pic>
        <p:pic>
          <p:nvPicPr>
            <p:cNvPr id="71" name="Picture 70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3357554" y="3500438"/>
              <a:ext cx="919729" cy="689797"/>
            </a:xfrm>
            <a:prstGeom prst="rect">
              <a:avLst/>
            </a:prstGeom>
          </p:spPr>
        </p:pic>
        <p:cxnSp>
          <p:nvCxnSpPr>
            <p:cNvPr id="75" name="Straight Arrow Connector 74"/>
            <p:cNvCxnSpPr/>
            <p:nvPr/>
          </p:nvCxnSpPr>
          <p:spPr>
            <a:xfrm rot="16200000" flipH="1">
              <a:off x="71406" y="2500306"/>
              <a:ext cx="1357322" cy="35719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rot="5400000">
              <a:off x="3393273" y="2536025"/>
              <a:ext cx="1357322" cy="28575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 rot="5400000">
              <a:off x="2321703" y="2607463"/>
              <a:ext cx="1285884" cy="21431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rot="16200000" flipH="1">
              <a:off x="1142976" y="2571744"/>
              <a:ext cx="1357322" cy="21431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31"/>
          <p:cNvGrpSpPr/>
          <p:nvPr/>
        </p:nvGrpSpPr>
        <p:grpSpPr>
          <a:xfrm>
            <a:off x="4429124" y="1000108"/>
            <a:ext cx="4643470" cy="714380"/>
            <a:chOff x="493910" y="4000504"/>
            <a:chExt cx="6169183" cy="1071570"/>
          </a:xfrm>
        </p:grpSpPr>
        <p:pic>
          <p:nvPicPr>
            <p:cNvPr id="18" name="Picture 17" descr="VirtualDepthMap_Left_Far.bmp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107390" y="4000504"/>
              <a:ext cx="1233836" cy="1071570"/>
            </a:xfrm>
            <a:prstGeom prst="rect">
              <a:avLst/>
            </a:prstGeom>
          </p:spPr>
        </p:pic>
        <p:pic>
          <p:nvPicPr>
            <p:cNvPr id="19" name="Picture 18" descr="VirtualDepthMap_Left_Near.bmp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815778" y="4000504"/>
              <a:ext cx="1233836" cy="1071570"/>
            </a:xfrm>
            <a:prstGeom prst="rect">
              <a:avLst/>
            </a:prstGeom>
          </p:spPr>
        </p:pic>
        <p:pic>
          <p:nvPicPr>
            <p:cNvPr id="20" name="Picture 19" descr="VirtualDepthMap_Right_Far.bmp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93910" y="4000504"/>
              <a:ext cx="1233837" cy="1071570"/>
            </a:xfrm>
            <a:prstGeom prst="rect">
              <a:avLst/>
            </a:prstGeom>
          </p:spPr>
        </p:pic>
        <p:pic>
          <p:nvPicPr>
            <p:cNvPr id="21" name="Picture 20" descr="VirtualDepthMap_Right_Near.bmp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429257" y="4000504"/>
              <a:ext cx="1233836" cy="1071570"/>
            </a:xfrm>
            <a:prstGeom prst="rect">
              <a:avLst/>
            </a:prstGeom>
          </p:spPr>
        </p:pic>
      </p:grpSp>
      <p:sp>
        <p:nvSpPr>
          <p:cNvPr id="23" name="TextBox 22"/>
          <p:cNvSpPr txBox="1"/>
          <p:nvPr/>
        </p:nvSpPr>
        <p:spPr>
          <a:xfrm>
            <a:off x="4246505" y="1714488"/>
            <a:ext cx="492955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/>
              <a:t>     Depth Left Far          Depth Left Near           Depth Right Near        Depth Right Far</a:t>
            </a:r>
            <a:endParaRPr lang="en-US" sz="1100" b="1" dirty="0"/>
          </a:p>
        </p:txBody>
      </p:sp>
      <p:cxnSp>
        <p:nvCxnSpPr>
          <p:cNvPr id="24" name="Straight Arrow Connector 23"/>
          <p:cNvCxnSpPr/>
          <p:nvPr/>
        </p:nvCxnSpPr>
        <p:spPr>
          <a:xfrm rot="16200000" flipH="1">
            <a:off x="4500562" y="2500305"/>
            <a:ext cx="1357322" cy="3571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rot="5400000">
            <a:off x="7822429" y="2536024"/>
            <a:ext cx="1357322" cy="28575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rot="5400000">
            <a:off x="6750859" y="2607462"/>
            <a:ext cx="1285884" cy="21431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rot="16200000" flipH="1">
            <a:off x="5572132" y="2571743"/>
            <a:ext cx="1357322" cy="21431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8" name="Group 31"/>
          <p:cNvGrpSpPr/>
          <p:nvPr/>
        </p:nvGrpSpPr>
        <p:grpSpPr>
          <a:xfrm>
            <a:off x="5000628" y="3571876"/>
            <a:ext cx="4000528" cy="714380"/>
            <a:chOff x="1050718" y="4000504"/>
            <a:chExt cx="5314989" cy="1071570"/>
          </a:xfrm>
        </p:grpSpPr>
        <p:pic>
          <p:nvPicPr>
            <p:cNvPr id="29" name="Picture 28" descr="VirtualDepthMap_Left_Far.bmp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423376" y="4000504"/>
              <a:ext cx="1233835" cy="1071570"/>
            </a:xfrm>
            <a:prstGeom prst="rect">
              <a:avLst/>
            </a:prstGeom>
          </p:spPr>
        </p:pic>
        <p:pic>
          <p:nvPicPr>
            <p:cNvPr id="30" name="Picture 29" descr="VirtualDepthMap_Left_Near.bmp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3786504" y="4000504"/>
              <a:ext cx="1233835" cy="1071570"/>
            </a:xfrm>
            <a:prstGeom prst="rect">
              <a:avLst/>
            </a:prstGeom>
          </p:spPr>
        </p:pic>
        <p:pic>
          <p:nvPicPr>
            <p:cNvPr id="31" name="Picture 30" descr="VirtualDepthMap_Right_Far.bmp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050718" y="4000504"/>
              <a:ext cx="1233837" cy="1071570"/>
            </a:xfrm>
            <a:prstGeom prst="rect">
              <a:avLst/>
            </a:prstGeom>
          </p:spPr>
        </p:pic>
        <p:pic>
          <p:nvPicPr>
            <p:cNvPr id="32" name="Picture 31" descr="VirtualDepthMap_Right_Near.bmp"/>
            <p:cNvPicPr>
              <a:picLocks noChangeAspect="1"/>
            </p:cNvPicPr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5131871" y="4000504"/>
              <a:ext cx="1233836" cy="1071570"/>
            </a:xfrm>
            <a:prstGeom prst="rect">
              <a:avLst/>
            </a:prstGeom>
          </p:spPr>
        </p:pic>
      </p:grpSp>
      <p:sp>
        <p:nvSpPr>
          <p:cNvPr id="33" name="TextBox 32"/>
          <p:cNvSpPr txBox="1"/>
          <p:nvPr/>
        </p:nvSpPr>
        <p:spPr>
          <a:xfrm>
            <a:off x="5048495" y="2428868"/>
            <a:ext cx="3595471" cy="3693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Depth Mapping to Target Viewpoint 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571472" y="4071942"/>
            <a:ext cx="3712876" cy="3693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Texture Mapping to Target Viewpoint 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4448" y="5929330"/>
            <a:ext cx="43332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/>
              <a:t>           Virtual View 1     Virtual View 2     Virtual View 3     Virtual View 4</a:t>
            </a:r>
            <a:endParaRPr lang="en-US" sz="11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4714614" y="4280920"/>
            <a:ext cx="44294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/>
              <a:t>    Virtual  Depth 1    Virtual  Depth 2     Virtual  Depth 3   Virtual  Depth  4</a:t>
            </a:r>
            <a:endParaRPr lang="en-US" sz="1100" b="1" dirty="0"/>
          </a:p>
        </p:txBody>
      </p:sp>
      <p:sp>
        <p:nvSpPr>
          <p:cNvPr id="37" name="Slide Number Placeholder 3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8" name="Footer Placeholder 3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Content Placeholder 3" descr="kth_logo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sp>
        <p:nvSpPr>
          <p:cNvPr id="48" name="Title 4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Absolute Depth Pixel Difference </a:t>
            </a:r>
            <a:endParaRPr lang="en-US" sz="3600" dirty="0"/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/>
        </p:nvGraphicFramePr>
        <p:xfrm>
          <a:off x="2357422" y="1614478"/>
          <a:ext cx="4406132" cy="2600340"/>
        </p:xfrm>
        <a:graphic>
          <a:graphicData uri="http://schemas.openxmlformats.org/presentationml/2006/ole">
            <p:oleObj spid="_x0000_s1026" name="Ekvation" r:id="rId4" imgW="1549080" imgH="914400" progId="Equation.3">
              <p:embed/>
            </p:oleObj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1571604" y="4787116"/>
            <a:ext cx="6215106" cy="1000926"/>
            <a:chOff x="1500166" y="4929198"/>
            <a:chExt cx="6215106" cy="1000926"/>
          </a:xfrm>
        </p:grpSpPr>
        <p:grpSp>
          <p:nvGrpSpPr>
            <p:cNvPr id="7" name="Group 31"/>
            <p:cNvGrpSpPr/>
            <p:nvPr/>
          </p:nvGrpSpPr>
          <p:grpSpPr>
            <a:xfrm>
              <a:off x="1500166" y="4929198"/>
              <a:ext cx="6215106" cy="1000132"/>
              <a:chOff x="1050718" y="4000504"/>
              <a:chExt cx="6605765" cy="1071570"/>
            </a:xfrm>
          </p:grpSpPr>
          <p:pic>
            <p:nvPicPr>
              <p:cNvPr id="8" name="Picture 7" descr="VirtualDepthMap_Left_Far.bmp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2854019" y="4000504"/>
                <a:ext cx="1233835" cy="1071570"/>
              </a:xfrm>
              <a:prstGeom prst="rect">
                <a:avLst/>
              </a:prstGeom>
            </p:spPr>
          </p:pic>
          <p:pic>
            <p:nvPicPr>
              <p:cNvPr id="9" name="Picture 8" descr="VirtualDepthMap_Left_Near.bmp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4600373" y="4000504"/>
                <a:ext cx="1233835" cy="1071570"/>
              </a:xfrm>
              <a:prstGeom prst="rect">
                <a:avLst/>
              </a:prstGeom>
            </p:spPr>
          </p:pic>
          <p:pic>
            <p:nvPicPr>
              <p:cNvPr id="10" name="Picture 9" descr="VirtualDepthMap_Right_Far.bmp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050718" y="4000504"/>
                <a:ext cx="1233837" cy="1071570"/>
              </a:xfrm>
              <a:prstGeom prst="rect">
                <a:avLst/>
              </a:prstGeom>
            </p:spPr>
          </p:pic>
          <p:pic>
            <p:nvPicPr>
              <p:cNvPr id="11" name="Picture 10" descr="VirtualDepthMap_Right_Near.bmp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6422648" y="4000504"/>
                <a:ext cx="1233835" cy="1071570"/>
              </a:xfrm>
              <a:prstGeom prst="rect">
                <a:avLst/>
              </a:prstGeom>
            </p:spPr>
          </p:pic>
        </p:grpSp>
        <p:cxnSp>
          <p:nvCxnSpPr>
            <p:cNvPr id="13" name="Curved Connector 12"/>
            <p:cNvCxnSpPr>
              <a:stCxn id="10" idx="2"/>
              <a:endCxn id="8" idx="2"/>
            </p:cNvCxnSpPr>
            <p:nvPr/>
          </p:nvCxnSpPr>
          <p:spPr>
            <a:xfrm rot="16200000" flipH="1">
              <a:off x="2928926" y="5081003"/>
              <a:ext cx="1588" cy="1696653"/>
            </a:xfrm>
            <a:prstGeom prst="curvedConnector3">
              <a:avLst>
                <a:gd name="adj1" fmla="val 14395466"/>
              </a:avLst>
            </a:prstGeom>
            <a:ln>
              <a:headEnd type="arrow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hape 14"/>
            <p:cNvCxnSpPr>
              <a:stCxn id="8" idx="2"/>
              <a:endCxn id="9" idx="2"/>
            </p:cNvCxnSpPr>
            <p:nvPr/>
          </p:nvCxnSpPr>
          <p:spPr>
            <a:xfrm rot="16200000" flipH="1">
              <a:off x="4598790" y="5107793"/>
              <a:ext cx="1588" cy="1643074"/>
            </a:xfrm>
            <a:prstGeom prst="curvedConnector3">
              <a:avLst>
                <a:gd name="adj1" fmla="val 14395466"/>
              </a:avLst>
            </a:prstGeom>
            <a:ln>
              <a:headEnd type="arrow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Curved Connector 17"/>
            <p:cNvCxnSpPr>
              <a:stCxn id="9" idx="2"/>
              <a:endCxn id="11" idx="2"/>
            </p:cNvCxnSpPr>
            <p:nvPr/>
          </p:nvCxnSpPr>
          <p:spPr>
            <a:xfrm rot="16200000" flipH="1">
              <a:off x="6277583" y="5072074"/>
              <a:ext cx="1588" cy="1714512"/>
            </a:xfrm>
            <a:prstGeom prst="curvedConnector3">
              <a:avLst>
                <a:gd name="adj1" fmla="val 14395466"/>
              </a:avLst>
            </a:prstGeom>
            <a:ln>
              <a:headEnd type="arrow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Curved Connector 24"/>
            <p:cNvCxnSpPr>
              <a:stCxn id="10" idx="2"/>
              <a:endCxn id="11" idx="2"/>
            </p:cNvCxnSpPr>
            <p:nvPr/>
          </p:nvCxnSpPr>
          <p:spPr>
            <a:xfrm rot="16200000" flipH="1">
              <a:off x="4607719" y="3402210"/>
              <a:ext cx="1588" cy="5054239"/>
            </a:xfrm>
            <a:prstGeom prst="curvedConnector3">
              <a:avLst>
                <a:gd name="adj1" fmla="val 31739494"/>
              </a:avLst>
            </a:prstGeom>
            <a:ln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1357290" y="4429132"/>
            <a:ext cx="65722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Virtual  Depth 1             Virtual  Depth 2            Virtual  Depth 3           Virtual  Depth  4</a:t>
            </a:r>
            <a:endParaRPr lang="en-US" sz="1400" b="1" dirty="0"/>
          </a:p>
        </p:txBody>
      </p:sp>
      <p:cxnSp>
        <p:nvCxnSpPr>
          <p:cNvPr id="30" name="Shape 29"/>
          <p:cNvCxnSpPr>
            <a:stCxn id="8" idx="2"/>
            <a:endCxn id="11" idx="2"/>
          </p:cNvCxnSpPr>
          <p:nvPr/>
        </p:nvCxnSpPr>
        <p:spPr>
          <a:xfrm rot="16200000" flipH="1">
            <a:off x="5527485" y="4108456"/>
            <a:ext cx="1588" cy="3357584"/>
          </a:xfrm>
          <a:prstGeom prst="curvedConnector3">
            <a:avLst>
              <a:gd name="adj1" fmla="val 38676964"/>
            </a:avLst>
          </a:prstGeom>
          <a:ln>
            <a:headEnd type="arrow"/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3" name="Shape 29"/>
          <p:cNvCxnSpPr/>
          <p:nvPr/>
        </p:nvCxnSpPr>
        <p:spPr>
          <a:xfrm rot="16200000" flipH="1">
            <a:off x="3821106" y="4108456"/>
            <a:ext cx="1588" cy="3357584"/>
          </a:xfrm>
          <a:prstGeom prst="curvedConnector3">
            <a:avLst>
              <a:gd name="adj1" fmla="val 38676964"/>
            </a:avLst>
          </a:prstGeom>
          <a:ln>
            <a:headEnd type="arrow"/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14286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Distribution of Pixel Differences 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pic>
        <p:nvPicPr>
          <p:cNvPr id="9" name="Picture 8" descr="pixel_pdf.bmp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977900"/>
            <a:ext cx="9144000" cy="5094306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 rot="5400000">
            <a:off x="71406" y="3429000"/>
            <a:ext cx="414340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214546" y="1785926"/>
            <a:ext cx="25322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Connecting Pixel Threshold </a:t>
            </a:r>
            <a:endParaRPr lang="en-US" sz="16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3357554" y="5857892"/>
            <a:ext cx="23664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Absolute Pixel Difference </a:t>
            </a:r>
            <a:endParaRPr lang="en-US" sz="1600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“1” : Two Hypothesis Case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16" name="Shape 15"/>
          <p:cNvCxnSpPr/>
          <p:nvPr/>
        </p:nvCxnSpPr>
        <p:spPr>
          <a:xfrm rot="16200000" flipH="1">
            <a:off x="2320909" y="4179893"/>
            <a:ext cx="1588" cy="2357454"/>
          </a:xfrm>
          <a:prstGeom prst="curvedConnector3">
            <a:avLst>
              <a:gd name="adj1" fmla="val 30351899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1000100" y="2714619"/>
            <a:ext cx="3143271" cy="857257"/>
            <a:chOff x="1071539" y="2714619"/>
            <a:chExt cx="2857520" cy="821537"/>
          </a:xfrm>
        </p:grpSpPr>
        <p:cxnSp>
          <p:nvCxnSpPr>
            <p:cNvPr id="37" name="Shape 36"/>
            <p:cNvCxnSpPr>
              <a:stCxn id="33" idx="2"/>
              <a:endCxn id="14" idx="1"/>
            </p:cNvCxnSpPr>
            <p:nvPr/>
          </p:nvCxnSpPr>
          <p:spPr>
            <a:xfrm rot="16200000" flipH="1">
              <a:off x="2089530" y="1696628"/>
              <a:ext cx="821537" cy="2857520"/>
            </a:xfrm>
            <a:prstGeom prst="curvedConnector2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9" name="Shape 38"/>
            <p:cNvCxnSpPr>
              <a:stCxn id="35" idx="2"/>
              <a:endCxn id="14" idx="1"/>
            </p:cNvCxnSpPr>
            <p:nvPr/>
          </p:nvCxnSpPr>
          <p:spPr>
            <a:xfrm rot="16200000" flipH="1">
              <a:off x="3268257" y="2875355"/>
              <a:ext cx="821537" cy="500066"/>
            </a:xfrm>
            <a:prstGeom prst="curvedConnector2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“1” : Two Hypothesis Case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23" name="Curved Connector 22"/>
          <p:cNvCxnSpPr/>
          <p:nvPr/>
        </p:nvCxnSpPr>
        <p:spPr>
          <a:xfrm rot="16200000" flipH="1">
            <a:off x="5821371" y="2965448"/>
            <a:ext cx="1588" cy="4786346"/>
          </a:xfrm>
          <a:prstGeom prst="curvedConnector3">
            <a:avLst>
              <a:gd name="adj1" fmla="val 52552095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3214678" y="2714620"/>
            <a:ext cx="4786346" cy="857256"/>
            <a:chOff x="3428992" y="2714620"/>
            <a:chExt cx="4786346" cy="857256"/>
          </a:xfrm>
        </p:grpSpPr>
        <p:cxnSp>
          <p:nvCxnSpPr>
            <p:cNvPr id="24" name="Shape 23"/>
            <p:cNvCxnSpPr>
              <a:stCxn id="35" idx="2"/>
            </p:cNvCxnSpPr>
            <p:nvPr/>
          </p:nvCxnSpPr>
          <p:spPr>
            <a:xfrm rot="16200000" flipH="1">
              <a:off x="3750464" y="2393148"/>
              <a:ext cx="857256" cy="1500200"/>
            </a:xfrm>
            <a:prstGeom prst="curvedConnector2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hape 26"/>
            <p:cNvCxnSpPr>
              <a:stCxn id="36" idx="2"/>
            </p:cNvCxnSpPr>
            <p:nvPr/>
          </p:nvCxnSpPr>
          <p:spPr>
            <a:xfrm rot="5400000">
              <a:off x="6179355" y="1535893"/>
              <a:ext cx="857256" cy="3214710"/>
            </a:xfrm>
            <a:prstGeom prst="curvedConnector2">
              <a:avLst/>
            </a:prstGeom>
            <a:ln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25" name="Footer Placeholder 2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Case </a:t>
            </a:r>
            <a:r>
              <a:rPr lang="en-US" sz="3600" dirty="0" smtClean="0"/>
              <a:t>“2” </a:t>
            </a:r>
            <a:endParaRPr lang="en-US" sz="3600" dirty="0"/>
          </a:p>
        </p:txBody>
      </p:sp>
      <p:pic>
        <p:nvPicPr>
          <p:cNvPr id="5" name="Content Placeholder 3" descr="kth_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6143652"/>
            <a:ext cx="714348" cy="714348"/>
          </a:xfrm>
          <a:prstGeom prst="rect">
            <a:avLst/>
          </a:prstGeom>
        </p:spPr>
      </p:pic>
      <p:grpSp>
        <p:nvGrpSpPr>
          <p:cNvPr id="3" name="Group 31"/>
          <p:cNvGrpSpPr/>
          <p:nvPr/>
        </p:nvGrpSpPr>
        <p:grpSpPr>
          <a:xfrm>
            <a:off x="357158" y="4429132"/>
            <a:ext cx="8572560" cy="1071570"/>
            <a:chOff x="214282" y="4000504"/>
            <a:chExt cx="8572560" cy="1071570"/>
          </a:xfrm>
        </p:grpSpPr>
        <p:pic>
          <p:nvPicPr>
            <p:cNvPr id="19" name="Picture 18" descr="VirtualDepthMap_Left_Far.bmp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571736" y="4000504"/>
              <a:ext cx="1428760" cy="1071570"/>
            </a:xfrm>
            <a:prstGeom prst="rect">
              <a:avLst/>
            </a:prstGeom>
          </p:spPr>
        </p:pic>
        <p:pic>
          <p:nvPicPr>
            <p:cNvPr id="20" name="Picture 19" descr="VirtualDepthMap_Left_Near.bmp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0628" y="4000504"/>
              <a:ext cx="1428760" cy="1071570"/>
            </a:xfrm>
            <a:prstGeom prst="rect">
              <a:avLst/>
            </a:prstGeom>
          </p:spPr>
        </p:pic>
        <p:pic>
          <p:nvPicPr>
            <p:cNvPr id="21" name="Picture 20" descr="VirtualDepthMap_Right_Far.bmp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14282" y="4000504"/>
              <a:ext cx="1428760" cy="1071570"/>
            </a:xfrm>
            <a:prstGeom prst="rect">
              <a:avLst/>
            </a:prstGeom>
          </p:spPr>
        </p:pic>
        <p:pic>
          <p:nvPicPr>
            <p:cNvPr id="30" name="Picture 29" descr="VirtualDepthMap_Right_Near.bmp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7358082" y="4000504"/>
              <a:ext cx="1428760" cy="1071570"/>
            </a:xfrm>
            <a:prstGeom prst="rect">
              <a:avLst/>
            </a:prstGeom>
          </p:spPr>
        </p:pic>
      </p:grpSp>
      <p:grpSp>
        <p:nvGrpSpPr>
          <p:cNvPr id="4" name="Group 36"/>
          <p:cNvGrpSpPr/>
          <p:nvPr/>
        </p:nvGrpSpPr>
        <p:grpSpPr>
          <a:xfrm>
            <a:off x="357158" y="1643050"/>
            <a:ext cx="8572560" cy="1071570"/>
            <a:chOff x="357158" y="3357562"/>
            <a:chExt cx="8572560" cy="1071570"/>
          </a:xfrm>
        </p:grpSpPr>
        <p:pic>
          <p:nvPicPr>
            <p:cNvPr id="33" name="Picture 32" descr="ViewSynthesis_Left_Far.bmp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357158" y="3357562"/>
              <a:ext cx="1428760" cy="1071570"/>
            </a:xfrm>
            <a:prstGeom prst="rect">
              <a:avLst/>
            </a:prstGeom>
          </p:spPr>
        </p:pic>
        <p:pic>
          <p:nvPicPr>
            <p:cNvPr id="34" name="Picture 33" descr="ViewSynthesis_Left_Near.bmp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143504" y="3357562"/>
              <a:ext cx="1428760" cy="1071570"/>
            </a:xfrm>
            <a:prstGeom prst="rect">
              <a:avLst/>
            </a:prstGeom>
          </p:spPr>
        </p:pic>
        <p:pic>
          <p:nvPicPr>
            <p:cNvPr id="35" name="Picture 34" descr="ViewSynthesis_Right_Far.bmp"/>
            <p:cNvPicPr>
              <a:picLocks noChangeAspect="1"/>
            </p:cNvPicPr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714612" y="3357562"/>
              <a:ext cx="1428760" cy="1071570"/>
            </a:xfrm>
            <a:prstGeom prst="rect">
              <a:avLst/>
            </a:prstGeom>
          </p:spPr>
        </p:pic>
        <p:pic>
          <p:nvPicPr>
            <p:cNvPr id="36" name="Picture 35" descr="ViewSynthesis_Right_Near.bmp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7500958" y="3357562"/>
              <a:ext cx="1428760" cy="1071570"/>
            </a:xfrm>
            <a:prstGeom prst="rect">
              <a:avLst/>
            </a:prstGeom>
          </p:spPr>
        </p:pic>
      </p:grpSp>
      <p:pic>
        <p:nvPicPr>
          <p:cNvPr id="14" name="Picture 13" descr="ViewSynthesis_Right_Far.bmp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3929058" y="3000372"/>
            <a:ext cx="1428760" cy="1071570"/>
          </a:xfrm>
          <a:prstGeom prst="rect">
            <a:avLst/>
          </a:prstGeom>
        </p:spPr>
      </p:pic>
      <p:cxnSp>
        <p:nvCxnSpPr>
          <p:cNvPr id="26" name="Curved Connector 25"/>
          <p:cNvCxnSpPr/>
          <p:nvPr/>
        </p:nvCxnSpPr>
        <p:spPr>
          <a:xfrm rot="16200000" flipH="1">
            <a:off x="4643438" y="4072737"/>
            <a:ext cx="1588" cy="2428892"/>
          </a:xfrm>
          <a:prstGeom prst="curvedConnector3">
            <a:avLst>
              <a:gd name="adj1" fmla="val 33820728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Curved Connector 23"/>
          <p:cNvCxnSpPr/>
          <p:nvPr/>
        </p:nvCxnSpPr>
        <p:spPr>
          <a:xfrm rot="16200000" flipH="1">
            <a:off x="4643438" y="1786721"/>
            <a:ext cx="1588" cy="7143800"/>
          </a:xfrm>
          <a:prstGeom prst="curvedConnector3">
            <a:avLst>
              <a:gd name="adj1" fmla="val 49083328"/>
            </a:avLst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2C6F3-591A-4DB4-8DD3-558F0684632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1/14/2010</a:t>
            </a:r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0" y="1285860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 smtClean="0"/>
              <a:t>              </a:t>
            </a:r>
            <a:r>
              <a:rPr lang="en-US" sz="1400" b="1" dirty="0" smtClean="0"/>
              <a:t>Virtual View 1                                 Virtual View 2                                    Virtual View 3                               Virtual View 4</a:t>
            </a:r>
            <a:endParaRPr lang="en-US" sz="14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0" y="4145488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        Virtual  Depth 1                               Virtual  Depth 2                                 Virtual  Depth 3                              Virtual  Depth  4</a:t>
            </a:r>
            <a:endParaRPr lang="en-US" sz="14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2720</TotalTime>
  <Words>748</Words>
  <Application>Microsoft Office PowerPoint</Application>
  <PresentationFormat>On-screen Show (4:3)</PresentationFormat>
  <Paragraphs>172</Paragraphs>
  <Slides>25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Office Theme</vt:lpstr>
      <vt:lpstr>Ekvation</vt:lpstr>
      <vt:lpstr>Multiple Hypothesis Algorithm</vt:lpstr>
      <vt:lpstr>Outline</vt:lpstr>
      <vt:lpstr>View Synthesis Reference Software</vt:lpstr>
      <vt:lpstr>Multiple Hypothesis Algorithm</vt:lpstr>
      <vt:lpstr>Absolute Depth Pixel Difference </vt:lpstr>
      <vt:lpstr>Distribution of Pixel Differences </vt:lpstr>
      <vt:lpstr>Case “1” : Two Hypothesis Case</vt:lpstr>
      <vt:lpstr>Case “1” : Two Hypothesis Case</vt:lpstr>
      <vt:lpstr>Case “2” </vt:lpstr>
      <vt:lpstr>The Case “2” </vt:lpstr>
      <vt:lpstr>Case “2” </vt:lpstr>
      <vt:lpstr>Case “3” : Three Hypothesis</vt:lpstr>
      <vt:lpstr>Case “3” : Three Hypothesis</vt:lpstr>
      <vt:lpstr>Case “4” : Three or Four Hypothesis</vt:lpstr>
      <vt:lpstr>Case “5” : Three or Four Hypothesis</vt:lpstr>
      <vt:lpstr>Case “6” : Four Hypothesis</vt:lpstr>
      <vt:lpstr>Case “0” : Holes</vt:lpstr>
      <vt:lpstr>Results</vt:lpstr>
      <vt:lpstr>Pixel Connections &amp; Cases </vt:lpstr>
      <vt:lpstr>Pixel Connections &amp; Cases </vt:lpstr>
      <vt:lpstr>Pixel Connections &amp; Cases </vt:lpstr>
      <vt:lpstr>Synthesized  Virtual Views</vt:lpstr>
      <vt:lpstr>Depth Maps @ Virtual Position</vt:lpstr>
      <vt:lpstr>Views @ Virtual Position</vt:lpstr>
      <vt:lpstr>Pixel Connections &amp; Cases </vt:lpstr>
    </vt:vector>
  </TitlesOfParts>
  <Company>KTH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Pravin Kumar Rana</dc:creator>
  <cp:lastModifiedBy>Pravin Kumar Rana</cp:lastModifiedBy>
  <cp:revision>331</cp:revision>
  <dcterms:created xsi:type="dcterms:W3CDTF">2009-11-02T08:55:51Z</dcterms:created>
  <dcterms:modified xsi:type="dcterms:W3CDTF">2010-01-14T10:18:31Z</dcterms:modified>
</cp:coreProperties>
</file>